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86" r:id="rId3"/>
    <p:sldId id="359" r:id="rId4"/>
    <p:sldId id="360" r:id="rId5"/>
    <p:sldId id="361" r:id="rId6"/>
    <p:sldId id="362" r:id="rId7"/>
    <p:sldId id="383" r:id="rId8"/>
    <p:sldId id="364" r:id="rId9"/>
    <p:sldId id="363" r:id="rId10"/>
    <p:sldId id="369" r:id="rId11"/>
    <p:sldId id="370" r:id="rId12"/>
    <p:sldId id="365" r:id="rId13"/>
    <p:sldId id="368" r:id="rId14"/>
    <p:sldId id="393" r:id="rId15"/>
    <p:sldId id="367" r:id="rId16"/>
    <p:sldId id="366" r:id="rId17"/>
    <p:sldId id="371" r:id="rId18"/>
    <p:sldId id="396" r:id="rId19"/>
    <p:sldId id="397" r:id="rId20"/>
    <p:sldId id="398" r:id="rId21"/>
    <p:sldId id="399" r:id="rId22"/>
    <p:sldId id="400" r:id="rId23"/>
    <p:sldId id="372" r:id="rId24"/>
    <p:sldId id="395" r:id="rId25"/>
    <p:sldId id="373" r:id="rId26"/>
    <p:sldId id="376" r:id="rId27"/>
    <p:sldId id="374" r:id="rId28"/>
    <p:sldId id="375" r:id="rId29"/>
    <p:sldId id="394" r:id="rId30"/>
    <p:sldId id="377" r:id="rId31"/>
    <p:sldId id="401" r:id="rId32"/>
    <p:sldId id="402" r:id="rId33"/>
    <p:sldId id="403" r:id="rId34"/>
    <p:sldId id="378" r:id="rId35"/>
    <p:sldId id="379" r:id="rId36"/>
    <p:sldId id="380" r:id="rId37"/>
    <p:sldId id="381" r:id="rId38"/>
    <p:sldId id="382" r:id="rId39"/>
    <p:sldId id="385" r:id="rId40"/>
    <p:sldId id="386" r:id="rId41"/>
    <p:sldId id="384" r:id="rId42"/>
    <p:sldId id="388" r:id="rId43"/>
    <p:sldId id="389" r:id="rId44"/>
    <p:sldId id="391" r:id="rId45"/>
    <p:sldId id="392"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3" autoAdjust="0"/>
    <p:restoredTop sz="94660"/>
  </p:normalViewPr>
  <p:slideViewPr>
    <p:cSldViewPr>
      <p:cViewPr>
        <p:scale>
          <a:sx n="102" d="100"/>
          <a:sy n="102" d="100"/>
        </p:scale>
        <p:origin x="-282" y="18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6E125B-E1AD-4814-80E0-A9FF64B491FD}" type="datetimeFigureOut">
              <a:rPr lang="en-US" smtClean="0"/>
              <a:pPr/>
              <a:t>4/19/2024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8627D2-ED7F-4C24-BFF8-F0C813967183}" type="slidenum">
              <a:rPr lang="en-US" smtClean="0"/>
              <a:pPr/>
              <a:t>‹#›</a:t>
            </a:fld>
            <a:endParaRPr lang="en-US"/>
          </a:p>
        </p:txBody>
      </p:sp>
    </p:spTree>
    <p:extLst>
      <p:ext uri="{BB962C8B-B14F-4D97-AF65-F5344CB8AC3E}">
        <p14:creationId xmlns:p14="http://schemas.microsoft.com/office/powerpoint/2010/main" val="109122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65BF5-12E4-49EE-A59B-C8F83988314C}"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65BF5-12E4-49EE-A59B-C8F83988314C}"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A65BF5-12E4-49EE-A59B-C8F83988314C}"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A65BF5-12E4-49EE-A59B-C8F83988314C}"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A65BF5-12E4-49EE-A59B-C8F83988314C}"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65BF5-12E4-49EE-A59B-C8F83988314C}"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65BF5-12E4-49EE-A59B-C8F83988314C}"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5F0925-92F7-4900-8369-7454A71809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AA65BF5-12E4-49EE-A59B-C8F83988314C}" type="datetimeFigureOut">
              <a:rPr lang="en-US" smtClean="0"/>
              <a:pPr/>
              <a:t>4/19/2024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65F0925-92F7-4900-8369-7454A71809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14400"/>
            <a:ext cx="8001000" cy="1028700"/>
          </a:xfrm>
          <a:solidFill>
            <a:schemeClr val="accent2"/>
          </a:solidFill>
        </p:spPr>
        <p:txBody>
          <a:bodyPr>
            <a:noAutofit/>
          </a:bodyPr>
          <a:lstStyle/>
          <a:p>
            <a:r>
              <a:rPr lang="en-US" sz="4000" b="1" i="1" dirty="0">
                <a:solidFill>
                  <a:schemeClr val="bg1"/>
                </a:solidFill>
                <a:latin typeface="Times New Roman" pitchFamily="18" charset="0"/>
                <a:ea typeface="+mn-ea"/>
                <a:cs typeface="Times New Roman" pitchFamily="18" charset="0"/>
              </a:rPr>
              <a:t>Chemical and Biological </a:t>
            </a:r>
            <a:r>
              <a:rPr lang="en-US" sz="4000" b="1" i="1" dirty="0" smtClean="0">
                <a:solidFill>
                  <a:schemeClr val="bg1"/>
                </a:solidFill>
                <a:latin typeface="Times New Roman" pitchFamily="18" charset="0"/>
                <a:ea typeface="+mn-ea"/>
                <a:cs typeface="Times New Roman" pitchFamily="18" charset="0"/>
              </a:rPr>
              <a:t>Materials</a:t>
            </a:r>
            <a:endParaRPr lang="en-US" sz="4000" b="1" i="1" dirty="0">
              <a:solidFill>
                <a:schemeClr val="bg1"/>
              </a:solidFill>
              <a:latin typeface="Times New Roman" pitchFamily="18" charset="0"/>
              <a:ea typeface="+mn-ea"/>
              <a:cs typeface="Times New Roman" pitchFamily="18" charset="0"/>
            </a:endParaRPr>
          </a:p>
        </p:txBody>
      </p:sp>
      <p:sp>
        <p:nvSpPr>
          <p:cNvPr id="3" name="Subtitle 2"/>
          <p:cNvSpPr>
            <a:spLocks noGrp="1"/>
          </p:cNvSpPr>
          <p:nvPr>
            <p:ph type="subTitle" idx="1"/>
          </p:nvPr>
        </p:nvSpPr>
        <p:spPr>
          <a:xfrm>
            <a:off x="1371600" y="3028950"/>
            <a:ext cx="6400800" cy="1314450"/>
          </a:xfrm>
        </p:spPr>
        <p:txBody>
          <a:bodyPr>
            <a:normAutofit fontScale="85000" lnSpcReduction="20000"/>
          </a:bodyPr>
          <a:lstStyle/>
          <a:p>
            <a:r>
              <a:rPr lang="en-US" b="1" dirty="0" smtClean="0">
                <a:solidFill>
                  <a:schemeClr val="tx1"/>
                </a:solidFill>
                <a:latin typeface="Times New Roman" pitchFamily="18" charset="0"/>
                <a:cs typeface="Times New Roman" pitchFamily="18" charset="0"/>
              </a:rPr>
              <a:t>Unit-3</a:t>
            </a:r>
          </a:p>
          <a:p>
            <a:r>
              <a:rPr lang="en-US" b="1" dirty="0" err="1" smtClean="0">
                <a:solidFill>
                  <a:schemeClr val="tx1"/>
                </a:solidFill>
                <a:latin typeface="Times New Roman" pitchFamily="18" charset="0"/>
                <a:cs typeface="Times New Roman" pitchFamily="18" charset="0"/>
              </a:rPr>
              <a:t>Nanocomposites</a:t>
            </a:r>
            <a:endParaRPr lang="en-US" b="1" dirty="0" smtClean="0">
              <a:solidFill>
                <a:schemeClr val="tx1"/>
              </a:solidFill>
              <a:latin typeface="Times New Roman" pitchFamily="18" charset="0"/>
              <a:cs typeface="Times New Roman" pitchFamily="18" charset="0"/>
            </a:endParaRPr>
          </a:p>
          <a:p>
            <a:r>
              <a:rPr lang="en-US" b="1" dirty="0" err="1" smtClean="0">
                <a:solidFill>
                  <a:schemeClr val="tx1"/>
                </a:solidFill>
                <a:latin typeface="Times New Roman" pitchFamily="18" charset="0"/>
                <a:cs typeface="Times New Roman" pitchFamily="18" charset="0"/>
              </a:rPr>
              <a:t>B.Tech</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Sem</a:t>
            </a:r>
            <a:r>
              <a:rPr lang="en-US" b="1" dirty="0" smtClean="0">
                <a:solidFill>
                  <a:schemeClr val="tx1"/>
                </a:solidFill>
                <a:latin typeface="Times New Roman" pitchFamily="18" charset="0"/>
                <a:cs typeface="Times New Roman" pitchFamily="18" charset="0"/>
              </a:rPr>
              <a:t> I</a:t>
            </a:r>
            <a:endParaRPr lang="en-US"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361950"/>
            <a:ext cx="8640417" cy="4755148"/>
          </a:xfrm>
          <a:prstGeom prst="rect">
            <a:avLst/>
          </a:prstGeom>
        </p:spPr>
        <p:txBody>
          <a:bodyPr wrap="square">
            <a:spAutoFit/>
          </a:bodyPr>
          <a:lstStyle/>
          <a:p>
            <a:pPr>
              <a:lnSpc>
                <a:spcPct val="150000"/>
              </a:lnSpc>
            </a:pPr>
            <a:r>
              <a:rPr lang="en-US" sz="1400" b="1" dirty="0">
                <a:latin typeface="Cambria" pitchFamily="18" charset="0"/>
                <a:ea typeface="Cambria" pitchFamily="18" charset="0"/>
              </a:rPr>
              <a:t>Thermal Properties</a:t>
            </a:r>
            <a:r>
              <a:rPr lang="en-US" sz="1400" b="1" dirty="0" smtClean="0">
                <a:latin typeface="Cambria" pitchFamily="18" charset="0"/>
                <a:ea typeface="Cambria" pitchFamily="18" charset="0"/>
              </a:rPr>
              <a:t>:</a:t>
            </a:r>
          </a:p>
          <a:p>
            <a:pPr algn="just">
              <a:lnSpc>
                <a:spcPct val="150000"/>
              </a:lnSpc>
            </a:pPr>
            <a:r>
              <a:rPr lang="en-US" sz="1400" dirty="0" smtClean="0">
                <a:latin typeface="Cambria" pitchFamily="18" charset="0"/>
                <a:ea typeface="Cambria" pitchFamily="18" charset="0"/>
              </a:rPr>
              <a:t>The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with good thermal conductivity have multiple applications, such as printed circuit boards, thermal interface materials, heat sinks, connectors and high-performance thermal management systems.</a:t>
            </a:r>
          </a:p>
          <a:p>
            <a:pPr algn="just">
              <a:lnSpc>
                <a:spcPct val="150000"/>
              </a:lnSpc>
            </a:pPr>
            <a:r>
              <a:rPr lang="en-US" sz="1400" b="1" dirty="0" smtClean="0">
                <a:latin typeface="Cambria" pitchFamily="18" charset="0"/>
                <a:ea typeface="Cambria" pitchFamily="18" charset="0"/>
              </a:rPr>
              <a:t>Mechanical </a:t>
            </a:r>
            <a:r>
              <a:rPr lang="en-US" sz="1400" b="1" dirty="0">
                <a:latin typeface="Cambria" pitchFamily="18" charset="0"/>
                <a:ea typeface="Cambria" pitchFamily="18" charset="0"/>
              </a:rPr>
              <a:t>Properties</a:t>
            </a:r>
            <a:r>
              <a:rPr lang="en-US" sz="1400" b="1" dirty="0" smtClean="0">
                <a:latin typeface="Cambria" pitchFamily="18" charset="0"/>
                <a:ea typeface="Cambria" pitchFamily="18" charset="0"/>
              </a:rPr>
              <a:t>:</a:t>
            </a:r>
          </a:p>
          <a:p>
            <a:pPr algn="just">
              <a:lnSpc>
                <a:spcPct val="150000"/>
              </a:lnSpc>
            </a:pPr>
            <a:r>
              <a:rPr lang="en-US" sz="1400" dirty="0" smtClean="0">
                <a:latin typeface="Cambria" pitchFamily="18" charset="0"/>
                <a:ea typeface="Cambria" pitchFamily="18" charset="0"/>
              </a:rPr>
              <a:t>The </a:t>
            </a:r>
            <a:r>
              <a:rPr lang="en-US" sz="1400" dirty="0">
                <a:latin typeface="Cambria" pitchFamily="18" charset="0"/>
                <a:ea typeface="Cambria" pitchFamily="18" charset="0"/>
              </a:rPr>
              <a:t>mechanical properties of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such as tensile strength, elongation and modulus, are affected by the surface morphology and the material used for production. The improvement of mechanical properties of polymer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can be attributed to the good affinity between the polymer and </a:t>
            </a:r>
            <a:r>
              <a:rPr lang="en-US" sz="1400" dirty="0" err="1">
                <a:latin typeface="Cambria" pitchFamily="18" charset="0"/>
                <a:ea typeface="Cambria" pitchFamily="18" charset="0"/>
              </a:rPr>
              <a:t>nanofiller</a:t>
            </a:r>
            <a:r>
              <a:rPr lang="en-US" sz="1400" dirty="0">
                <a:latin typeface="Cambria" pitchFamily="18" charset="0"/>
                <a:ea typeface="Cambria" pitchFamily="18" charset="0"/>
              </a:rPr>
              <a:t> along with the high rigidity and high aspect ratio of </a:t>
            </a:r>
            <a:r>
              <a:rPr lang="en-US" sz="1400" dirty="0" err="1">
                <a:latin typeface="Cambria" pitchFamily="18" charset="0"/>
                <a:ea typeface="Cambria" pitchFamily="18" charset="0"/>
              </a:rPr>
              <a:t>nanofillers</a:t>
            </a:r>
            <a:r>
              <a:rPr lang="en-US" sz="1400" dirty="0" smtClean="0">
                <a:latin typeface="Cambria" pitchFamily="18" charset="0"/>
                <a:ea typeface="Cambria" pitchFamily="18" charset="0"/>
              </a:rPr>
              <a:t>.</a:t>
            </a:r>
          </a:p>
          <a:p>
            <a:pPr algn="just">
              <a:lnSpc>
                <a:spcPct val="150000"/>
              </a:lnSpc>
            </a:pPr>
            <a:r>
              <a:rPr lang="en-US" sz="1400" b="1" dirty="0">
                <a:latin typeface="Cambria" pitchFamily="18" charset="0"/>
                <a:ea typeface="Cambria" pitchFamily="18" charset="0"/>
              </a:rPr>
              <a:t>Barrier Properties</a:t>
            </a:r>
            <a:r>
              <a:rPr lang="en-US" sz="1400" b="1" dirty="0" smtClean="0">
                <a:latin typeface="Cambria" pitchFamily="18" charset="0"/>
                <a:ea typeface="Cambria" pitchFamily="18" charset="0"/>
              </a:rPr>
              <a:t>:</a:t>
            </a:r>
          </a:p>
          <a:p>
            <a:pPr algn="just">
              <a:lnSpc>
                <a:spcPct val="150000"/>
              </a:lnSpc>
            </a:pPr>
            <a:r>
              <a:rPr lang="en-US" sz="1400" dirty="0" smtClean="0">
                <a:latin typeface="Cambria" pitchFamily="18" charset="0"/>
                <a:ea typeface="Cambria" pitchFamily="18" charset="0"/>
              </a:rPr>
              <a:t>The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have very good barrier property against gases because of their high aspect ratio and by the creation of a tortuous path that retards the progress of the gas molecules through the matrix resin. Inside the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structure, the presence of the filler introduces a tortuous path for diffusing penetrants. The permeability is reduced because of the longer diffusive path that the penetrants must travel in the presence of filler. </a:t>
            </a:r>
          </a:p>
        </p:txBody>
      </p:sp>
      <p:sp>
        <p:nvSpPr>
          <p:cNvPr id="7" name="TextBox 6"/>
          <p:cNvSpPr txBox="1"/>
          <p:nvPr/>
        </p:nvSpPr>
        <p:spPr>
          <a:xfrm>
            <a:off x="4894119" y="10966"/>
            <a:ext cx="4249881"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-Properties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072163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14350"/>
            <a:ext cx="8640417" cy="2031325"/>
          </a:xfrm>
          <a:prstGeom prst="rect">
            <a:avLst/>
          </a:prstGeom>
        </p:spPr>
        <p:txBody>
          <a:bodyPr wrap="square">
            <a:spAutoFit/>
          </a:bodyPr>
          <a:lstStyle/>
          <a:p>
            <a:pPr algn="just">
              <a:lnSpc>
                <a:spcPct val="150000"/>
              </a:lnSpc>
            </a:pPr>
            <a:r>
              <a:rPr lang="en-US" sz="1400" b="1" dirty="0">
                <a:latin typeface="Cambria" pitchFamily="18" charset="0"/>
                <a:ea typeface="Cambria" pitchFamily="18" charset="0"/>
              </a:rPr>
              <a:t>Electrical </a:t>
            </a:r>
            <a:r>
              <a:rPr lang="en-US" sz="1400" b="1" dirty="0" smtClean="0">
                <a:latin typeface="Cambria" pitchFamily="18" charset="0"/>
                <a:ea typeface="Cambria" pitchFamily="18" charset="0"/>
              </a:rPr>
              <a:t>Properties:</a:t>
            </a:r>
          </a:p>
          <a:p>
            <a:pPr algn="just">
              <a:lnSpc>
                <a:spcPct val="150000"/>
              </a:lnSpc>
            </a:pPr>
            <a:r>
              <a:rPr lang="en-US" sz="1400" dirty="0" smtClean="0">
                <a:latin typeface="Cambria" pitchFamily="18" charset="0"/>
                <a:ea typeface="Cambria" pitchFamily="18" charset="0"/>
              </a:rPr>
              <a:t>The </a:t>
            </a:r>
            <a:r>
              <a:rPr lang="en-US" sz="1400" dirty="0">
                <a:latin typeface="Cambria" pitchFamily="18" charset="0"/>
                <a:ea typeface="Cambria" pitchFamily="18" charset="0"/>
              </a:rPr>
              <a:t>electrical properties of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depend on several factors, such as aspect ratio, dispersion and alignment of the conductive </a:t>
            </a:r>
            <a:r>
              <a:rPr lang="en-US" sz="1400" dirty="0" err="1">
                <a:latin typeface="Cambria" pitchFamily="18" charset="0"/>
                <a:ea typeface="Cambria" pitchFamily="18" charset="0"/>
              </a:rPr>
              <a:t>nanofillers</a:t>
            </a:r>
            <a:r>
              <a:rPr lang="en-US" sz="1400" dirty="0">
                <a:latin typeface="Cambria" pitchFamily="18" charset="0"/>
                <a:ea typeface="Cambria" pitchFamily="18" charset="0"/>
              </a:rPr>
              <a:t> in the structure. The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containing CNTs have superior electrical properties (high energy densities and low driving voltages). </a:t>
            </a:r>
            <a:r>
              <a:rPr lang="en-US" sz="1400" dirty="0" smtClean="0">
                <a:latin typeface="Cambria" pitchFamily="18" charset="0"/>
                <a:ea typeface="Cambria" pitchFamily="18" charset="0"/>
              </a:rPr>
              <a:t>The </a:t>
            </a:r>
            <a:r>
              <a:rPr lang="en-US" sz="1400" dirty="0">
                <a:latin typeface="Cambria" pitchFamily="18" charset="0"/>
                <a:ea typeface="Cambria" pitchFamily="18" charset="0"/>
              </a:rPr>
              <a:t>conductive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has found applications in many fields such as electrostatic dissipation, electrostatic painting, electromagnetic interference shielding, printable circuit wiring and transparent conductive coating</a:t>
            </a:r>
            <a:r>
              <a:rPr lang="en-US" sz="1400" dirty="0" smtClean="0">
                <a:latin typeface="Cambria" pitchFamily="18" charset="0"/>
                <a:ea typeface="Cambria" pitchFamily="18" charset="0"/>
              </a:rPr>
              <a:t>.</a:t>
            </a:r>
            <a:endParaRPr lang="en-US" sz="1400" dirty="0">
              <a:latin typeface="Cambria" pitchFamily="18" charset="0"/>
              <a:ea typeface="Cambria" pitchFamily="18" charset="0"/>
            </a:endParaRPr>
          </a:p>
        </p:txBody>
      </p:sp>
      <p:sp>
        <p:nvSpPr>
          <p:cNvPr id="7" name="TextBox 6"/>
          <p:cNvSpPr txBox="1"/>
          <p:nvPr/>
        </p:nvSpPr>
        <p:spPr>
          <a:xfrm>
            <a:off x="4894119" y="10966"/>
            <a:ext cx="4249881"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-Properties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991816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90550"/>
            <a:ext cx="8640417" cy="4360361"/>
          </a:xfrm>
          <a:prstGeom prst="rect">
            <a:avLst/>
          </a:prstGeom>
        </p:spPr>
        <p:txBody>
          <a:bodyPr wrap="square">
            <a:spAutoFit/>
          </a:bodyPr>
          <a:lstStyle/>
          <a:p>
            <a:pPr marL="285750" indent="-285750" algn="just">
              <a:lnSpc>
                <a:spcPct val="150000"/>
              </a:lnSpc>
              <a:buFontTx/>
              <a:buChar char="-"/>
            </a:pP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are promising for use in various areas such as automotive, aerospace, defense, and biomedicine fields. </a:t>
            </a: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allow design and characteristic choices that are impossible with conventional composites. </a:t>
            </a:r>
            <a:endParaRPr lang="en-US" sz="1700" dirty="0" smtClean="0">
              <a:latin typeface="Cambria" pitchFamily="18" charset="0"/>
              <a:ea typeface="Cambria" pitchFamily="18" charset="0"/>
            </a:endParaRPr>
          </a:p>
          <a:p>
            <a:pPr marL="285750" indent="-285750" algn="just">
              <a:lnSpc>
                <a:spcPct val="150000"/>
              </a:lnSpc>
              <a:buFontTx/>
              <a:buChar char="-"/>
            </a:pPr>
            <a:r>
              <a:rPr lang="en-US" sz="1700" dirty="0" smtClean="0">
                <a:latin typeface="Cambria" pitchFamily="18" charset="0"/>
                <a:ea typeface="Cambria" pitchFamily="18" charset="0"/>
              </a:rPr>
              <a:t>Based </a:t>
            </a:r>
            <a:r>
              <a:rPr lang="en-US" sz="1700" dirty="0">
                <a:latin typeface="Cambria" pitchFamily="18" charset="0"/>
                <a:ea typeface="Cambria" pitchFamily="18" charset="0"/>
              </a:rPr>
              <a:t>on their light weight and </a:t>
            </a:r>
            <a:r>
              <a:rPr lang="en-US" sz="1700" dirty="0" err="1">
                <a:latin typeface="Cambria" pitchFamily="18" charset="0"/>
                <a:ea typeface="Cambria" pitchFamily="18" charset="0"/>
              </a:rPr>
              <a:t>multifunctionality</a:t>
            </a:r>
            <a:r>
              <a:rPr lang="en-US" sz="1700" dirty="0">
                <a:latin typeface="Cambria" pitchFamily="18" charset="0"/>
                <a:ea typeface="Cambria" pitchFamily="18" charset="0"/>
              </a:rPr>
              <a:t>, </a:t>
            </a: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cater the needs without compromising aesthetics and comfort of textiles. </a:t>
            </a:r>
            <a:endParaRPr lang="en-US" sz="1700" dirty="0" smtClean="0">
              <a:latin typeface="Cambria" pitchFamily="18" charset="0"/>
              <a:ea typeface="Cambria" pitchFamily="18" charset="0"/>
            </a:endParaRPr>
          </a:p>
          <a:p>
            <a:pPr marL="285750" indent="-285750" algn="just">
              <a:lnSpc>
                <a:spcPct val="150000"/>
              </a:lnSpc>
              <a:buFontTx/>
              <a:buChar char="-"/>
            </a:pPr>
            <a:r>
              <a:rPr lang="en-US" sz="1700" dirty="0" smtClean="0">
                <a:latin typeface="Cambria" pitchFamily="18" charset="0"/>
                <a:ea typeface="Cambria" pitchFamily="18" charset="0"/>
              </a:rPr>
              <a:t>In </a:t>
            </a:r>
            <a:r>
              <a:rPr lang="en-US" sz="1700" dirty="0">
                <a:latin typeface="Cambria" pitchFamily="18" charset="0"/>
                <a:ea typeface="Cambria" pitchFamily="18" charset="0"/>
              </a:rPr>
              <a:t>smart textiles, </a:t>
            </a: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take part in sensors, actuators, mediators, biosensors, thermoregulation, energy storing, and harvesting elements, among others. </a:t>
            </a: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are especially promising for sophisticated niche areas. </a:t>
            </a:r>
            <a:endParaRPr lang="en-US" sz="1700" dirty="0" smtClean="0">
              <a:latin typeface="Cambria" pitchFamily="18" charset="0"/>
              <a:ea typeface="Cambria" pitchFamily="18" charset="0"/>
            </a:endParaRPr>
          </a:p>
          <a:p>
            <a:pPr marL="285750" indent="-285750" algn="just">
              <a:lnSpc>
                <a:spcPct val="150000"/>
              </a:lnSpc>
              <a:buFontTx/>
              <a:buChar char="-"/>
            </a:pPr>
            <a:r>
              <a:rPr lang="en-US" sz="1700" dirty="0" err="1" smtClean="0">
                <a:latin typeface="Cambria" pitchFamily="18" charset="0"/>
                <a:ea typeface="Cambria" pitchFamily="18" charset="0"/>
              </a:rPr>
              <a:t>Nanocomposites</a:t>
            </a:r>
            <a:r>
              <a:rPr lang="en-US" sz="1700" dirty="0" smtClean="0">
                <a:latin typeface="Cambria" pitchFamily="18" charset="0"/>
                <a:ea typeface="Cambria" pitchFamily="18" charset="0"/>
              </a:rPr>
              <a:t> </a:t>
            </a:r>
            <a:r>
              <a:rPr lang="en-US" sz="1700" dirty="0">
                <a:latin typeface="Cambria" pitchFamily="18" charset="0"/>
                <a:ea typeface="Cambria" pitchFamily="18" charset="0"/>
              </a:rPr>
              <a:t>have already started to be used in a number of applications; nevertheless, there are still various potential areas where </a:t>
            </a:r>
            <a:r>
              <a:rPr lang="en-US" sz="1700" dirty="0" err="1">
                <a:latin typeface="Cambria" pitchFamily="18" charset="0"/>
                <a:ea typeface="Cambria" pitchFamily="18" charset="0"/>
              </a:rPr>
              <a:t>nanocomposites</a:t>
            </a:r>
            <a:r>
              <a:rPr lang="en-US" sz="1700" dirty="0">
                <a:latin typeface="Cambria" pitchFamily="18" charset="0"/>
                <a:ea typeface="Cambria" pitchFamily="18" charset="0"/>
              </a:rPr>
              <a:t> can be utilized in the future.</a:t>
            </a:r>
          </a:p>
        </p:txBody>
      </p:sp>
      <p:sp>
        <p:nvSpPr>
          <p:cNvPr id="7" name="TextBox 6"/>
          <p:cNvSpPr txBox="1"/>
          <p:nvPr/>
        </p:nvSpPr>
        <p:spPr>
          <a:xfrm>
            <a:off x="4554282" y="10966"/>
            <a:ext cx="4589718"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-Applications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15771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54282" y="10966"/>
            <a:ext cx="4589718"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-Applications</a:t>
            </a:r>
            <a:endParaRPr lang="en-US" sz="2800" b="1" i="1" dirty="0">
              <a:solidFill>
                <a:schemeClr val="bg1"/>
              </a:solidFill>
              <a:latin typeface="Times New Roman" pitchFamily="18" charset="0"/>
              <a:cs typeface="Times New Roman" pitchFamily="18" charset="0"/>
            </a:endParaRPr>
          </a:p>
        </p:txBody>
      </p:sp>
      <p:pic>
        <p:nvPicPr>
          <p:cNvPr id="6146" name="Picture 2" descr="A schematic diagram listing various applications of polymer nanocompo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492" y="666750"/>
            <a:ext cx="5554663" cy="409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485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561D45A-06FC-B25D-B5DF-08EE77A60BC5}"/>
              </a:ext>
            </a:extLst>
          </p:cNvPr>
          <p:cNvPicPr>
            <a:picLocks noChangeAspect="1"/>
          </p:cNvPicPr>
          <p:nvPr/>
        </p:nvPicPr>
        <p:blipFill>
          <a:blip r:embed="rId2"/>
          <a:stretch>
            <a:fillRect/>
          </a:stretch>
        </p:blipFill>
        <p:spPr>
          <a:xfrm>
            <a:off x="228600" y="-27992"/>
            <a:ext cx="8584834" cy="5143500"/>
          </a:xfrm>
          <a:prstGeom prst="rect">
            <a:avLst/>
          </a:prstGeom>
        </p:spPr>
      </p:pic>
    </p:spTree>
    <p:extLst>
      <p:ext uri="{BB962C8B-B14F-4D97-AF65-F5344CB8AC3E}">
        <p14:creationId xmlns:p14="http://schemas.microsoft.com/office/powerpoint/2010/main" val="1731860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805" y="895350"/>
            <a:ext cx="8640417" cy="2839239"/>
          </a:xfrm>
          <a:prstGeom prst="rect">
            <a:avLst/>
          </a:prstGeom>
        </p:spPr>
        <p:txBody>
          <a:bodyPr wrap="square">
            <a:spAutoFit/>
          </a:bodyPr>
          <a:lstStyle/>
          <a:p>
            <a:pPr marL="285750" indent="-285750" algn="just">
              <a:lnSpc>
                <a:spcPct val="150000"/>
              </a:lnSpc>
              <a:buFontTx/>
              <a:buChar char="-"/>
            </a:pPr>
            <a:r>
              <a:rPr lang="en-US" sz="1700" dirty="0">
                <a:latin typeface="Cambria" pitchFamily="18" charset="0"/>
                <a:ea typeface="Cambria" pitchFamily="18" charset="0"/>
              </a:rPr>
              <a:t>Solids with </a:t>
            </a:r>
            <a:r>
              <a:rPr lang="en-US" sz="1700" dirty="0" smtClean="0">
                <a:latin typeface="Cambria" pitchFamily="18" charset="0"/>
                <a:ea typeface="Cambria" pitchFamily="18" charset="0"/>
              </a:rPr>
              <a:t>nano size </a:t>
            </a:r>
            <a:r>
              <a:rPr lang="en-US" sz="1700" dirty="0">
                <a:latin typeface="Cambria" pitchFamily="18" charset="0"/>
                <a:ea typeface="Cambria" pitchFamily="18" charset="0"/>
              </a:rPr>
              <a:t>particles cannot be prepared by the traditional methods. All the alternative methods – for example hydrothermal, sol-gel, </a:t>
            </a:r>
            <a:r>
              <a:rPr lang="en-US" sz="1700" dirty="0" err="1">
                <a:latin typeface="Cambria" pitchFamily="18" charset="0"/>
                <a:ea typeface="Cambria" pitchFamily="18" charset="0"/>
              </a:rPr>
              <a:t>Pechini</a:t>
            </a:r>
            <a:r>
              <a:rPr lang="en-US" sz="1700" dirty="0">
                <a:latin typeface="Cambria" pitchFamily="18" charset="0"/>
                <a:ea typeface="Cambria" pitchFamily="18" charset="0"/>
              </a:rPr>
              <a:t>, chemical </a:t>
            </a:r>
            <a:r>
              <a:rPr lang="en-US" sz="1700" dirty="0" err="1">
                <a:latin typeface="Cambria" pitchFamily="18" charset="0"/>
                <a:ea typeface="Cambria" pitchFamily="18" charset="0"/>
              </a:rPr>
              <a:t>vapour</a:t>
            </a:r>
            <a:r>
              <a:rPr lang="en-US" sz="1700" dirty="0">
                <a:latin typeface="Cambria" pitchFamily="18" charset="0"/>
                <a:ea typeface="Cambria" pitchFamily="18" charset="0"/>
              </a:rPr>
              <a:t> deposition (CVD) and microwave (MW) address this problem by </a:t>
            </a:r>
            <a:r>
              <a:rPr lang="en-US" sz="1700" dirty="0" smtClean="0">
                <a:latin typeface="Cambria" pitchFamily="18" charset="0"/>
                <a:ea typeface="Cambria" pitchFamily="18" charset="0"/>
              </a:rPr>
              <a:t>achieving atomic-scale </a:t>
            </a:r>
            <a:r>
              <a:rPr lang="en-US" sz="1700" dirty="0">
                <a:latin typeface="Cambria" pitchFamily="18" charset="0"/>
                <a:ea typeface="Cambria" pitchFamily="18" charset="0"/>
              </a:rPr>
              <a:t>mixing of reactants, in gas, liquid or even </a:t>
            </a:r>
            <a:r>
              <a:rPr lang="en-US" sz="1700" dirty="0" smtClean="0">
                <a:latin typeface="Cambria" pitchFamily="18" charset="0"/>
                <a:ea typeface="Cambria" pitchFamily="18" charset="0"/>
              </a:rPr>
              <a:t>solid phases.</a:t>
            </a:r>
          </a:p>
          <a:p>
            <a:pPr algn="just">
              <a:lnSpc>
                <a:spcPct val="150000"/>
              </a:lnSpc>
            </a:pPr>
            <a:endParaRPr lang="en-US" sz="1700" dirty="0" smtClean="0">
              <a:latin typeface="Cambria" pitchFamily="18" charset="0"/>
              <a:ea typeface="Cambria" pitchFamily="18" charset="0"/>
            </a:endParaRPr>
          </a:p>
          <a:p>
            <a:pPr marL="285750" indent="-285750" algn="just">
              <a:lnSpc>
                <a:spcPct val="150000"/>
              </a:lnSpc>
              <a:buFontTx/>
              <a:buChar char="-"/>
            </a:pPr>
            <a:r>
              <a:rPr lang="en-US" sz="1700" dirty="0">
                <a:latin typeface="Cambria" pitchFamily="18" charset="0"/>
                <a:ea typeface="Cambria" pitchFamily="18" charset="0"/>
              </a:rPr>
              <a:t>Most of these are low-temperature methods, </a:t>
            </a:r>
            <a:r>
              <a:rPr lang="en-US" sz="1700" dirty="0" smtClean="0">
                <a:latin typeface="Cambria" pitchFamily="18" charset="0"/>
                <a:ea typeface="Cambria" pitchFamily="18" charset="0"/>
              </a:rPr>
              <a:t>although final </a:t>
            </a:r>
            <a:r>
              <a:rPr lang="en-US" sz="1700" dirty="0">
                <a:latin typeface="Cambria" pitchFamily="18" charset="0"/>
                <a:ea typeface="Cambria" pitchFamily="18" charset="0"/>
              </a:rPr>
              <a:t>firing may be required at high temperatures, </a:t>
            </a:r>
            <a:r>
              <a:rPr lang="en-US" sz="1700" dirty="0" smtClean="0">
                <a:latin typeface="Cambria" pitchFamily="18" charset="0"/>
                <a:ea typeface="Cambria" pitchFamily="18" charset="0"/>
              </a:rPr>
              <a:t>especially for </a:t>
            </a:r>
            <a:r>
              <a:rPr lang="en-US" sz="1700" dirty="0">
                <a:latin typeface="Cambria" pitchFamily="18" charset="0"/>
                <a:ea typeface="Cambria" pitchFamily="18" charset="0"/>
              </a:rPr>
              <a:t>ceramic-type products.</a:t>
            </a:r>
          </a:p>
        </p:txBody>
      </p:sp>
      <p:sp>
        <p:nvSpPr>
          <p:cNvPr id="7" name="TextBox 6"/>
          <p:cNvSpPr txBox="1"/>
          <p:nvPr/>
        </p:nvSpPr>
        <p:spPr>
          <a:xfrm>
            <a:off x="4712979" y="10966"/>
            <a:ext cx="4431021"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65030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209550"/>
            <a:ext cx="8640417" cy="4662815"/>
          </a:xfrm>
          <a:prstGeom prst="rect">
            <a:avLst/>
          </a:prstGeom>
        </p:spPr>
        <p:txBody>
          <a:bodyPr wrap="square">
            <a:spAutoFit/>
          </a:bodyPr>
          <a:lstStyle/>
          <a:p>
            <a:pPr algn="just">
              <a:lnSpc>
                <a:spcPct val="150000"/>
              </a:lnSpc>
            </a:pPr>
            <a:r>
              <a:rPr lang="en-US" sz="1600" b="1" i="1" dirty="0" err="1">
                <a:latin typeface="Cambria" pitchFamily="18" charset="0"/>
                <a:ea typeface="Cambria" pitchFamily="18" charset="0"/>
              </a:rPr>
              <a:t>Pechini</a:t>
            </a:r>
            <a:r>
              <a:rPr lang="en-US" sz="1600" b="1" i="1" dirty="0">
                <a:latin typeface="Cambria" pitchFamily="18" charset="0"/>
                <a:ea typeface="Cambria" pitchFamily="18" charset="0"/>
              </a:rPr>
              <a:t> </a:t>
            </a:r>
            <a:r>
              <a:rPr lang="en-US" sz="1600" b="1" i="1" dirty="0" smtClean="0">
                <a:latin typeface="Cambria" pitchFamily="18" charset="0"/>
                <a:ea typeface="Cambria" pitchFamily="18" charset="0"/>
              </a:rPr>
              <a:t>method</a:t>
            </a:r>
          </a:p>
          <a:p>
            <a:pPr algn="just">
              <a:lnSpc>
                <a:spcPct val="150000"/>
              </a:lnSpc>
            </a:pPr>
            <a:r>
              <a:rPr lang="en-US" sz="1400" dirty="0">
                <a:latin typeface="Cambria" pitchFamily="18" charset="0"/>
                <a:ea typeface="Cambria" pitchFamily="18" charset="0"/>
              </a:rPr>
              <a:t>It involves the formation of a polymer precursor solution that contains metal ions, followed by controlled decomposition to obtain a ceramic or metal oxide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This method allows for precise control over composition, particle size, and morphology of the </a:t>
            </a:r>
            <a:r>
              <a:rPr lang="en-US" sz="1400" dirty="0" err="1">
                <a:latin typeface="Cambria" pitchFamily="18" charset="0"/>
                <a:ea typeface="Cambria" pitchFamily="18" charset="0"/>
              </a:rPr>
              <a:t>nanocomposite</a:t>
            </a:r>
            <a:r>
              <a:rPr lang="en-US" sz="1400" dirty="0">
                <a:latin typeface="Cambria" pitchFamily="18" charset="0"/>
                <a:ea typeface="Cambria" pitchFamily="18" charset="0"/>
              </a:rPr>
              <a:t>. </a:t>
            </a:r>
            <a:endParaRPr lang="en-US" sz="1400" dirty="0" smtClean="0">
              <a:latin typeface="Cambria" pitchFamily="18" charset="0"/>
              <a:ea typeface="Cambria" pitchFamily="18" charset="0"/>
            </a:endParaRPr>
          </a:p>
          <a:p>
            <a:pPr marL="285750" indent="-285750" algn="just">
              <a:lnSpc>
                <a:spcPct val="150000"/>
              </a:lnSpc>
              <a:buFont typeface="Arial" pitchFamily="34" charset="0"/>
              <a:buChar char="•"/>
            </a:pPr>
            <a:r>
              <a:rPr lang="en-US" sz="1400" dirty="0" smtClean="0">
                <a:latin typeface="Cambria" pitchFamily="18" charset="0"/>
                <a:ea typeface="Cambria" pitchFamily="18" charset="0"/>
              </a:rPr>
              <a:t>During the synthesis</a:t>
            </a:r>
            <a:r>
              <a:rPr lang="en-US" sz="1400" dirty="0">
                <a:latin typeface="Cambria" pitchFamily="18" charset="0"/>
                <a:ea typeface="Cambria" pitchFamily="18" charset="0"/>
              </a:rPr>
              <a:t>, metal salts or </a:t>
            </a:r>
            <a:r>
              <a:rPr lang="en-US" sz="1400" dirty="0" err="1">
                <a:latin typeface="Cambria" pitchFamily="18" charset="0"/>
                <a:ea typeface="Cambria" pitchFamily="18" charset="0"/>
              </a:rPr>
              <a:t>alkoxides</a:t>
            </a:r>
            <a:r>
              <a:rPr lang="en-US" sz="1400" dirty="0">
                <a:latin typeface="Cambria" pitchFamily="18" charset="0"/>
                <a:ea typeface="Cambria" pitchFamily="18" charset="0"/>
              </a:rPr>
              <a:t> are introduced into a citric </a:t>
            </a:r>
            <a:r>
              <a:rPr lang="en-US" sz="1400" dirty="0" smtClean="0">
                <a:latin typeface="Cambria" pitchFamily="18" charset="0"/>
                <a:ea typeface="Cambria" pitchFamily="18" charset="0"/>
              </a:rPr>
              <a:t>acid solution </a:t>
            </a:r>
            <a:r>
              <a:rPr lang="en-US" sz="1400" dirty="0">
                <a:latin typeface="Cambria" pitchFamily="18" charset="0"/>
                <a:ea typeface="Cambria" pitchFamily="18" charset="0"/>
              </a:rPr>
              <a:t>with ethylene glycol</a:t>
            </a:r>
            <a:r>
              <a:rPr lang="en-US" sz="1400" dirty="0" smtClean="0">
                <a:latin typeface="Cambria" pitchFamily="18" charset="0"/>
                <a:ea typeface="Cambria" pitchFamily="18" charset="0"/>
              </a:rPr>
              <a:t>.</a:t>
            </a:r>
          </a:p>
          <a:p>
            <a:pPr marL="285750" indent="-285750" algn="just">
              <a:lnSpc>
                <a:spcPct val="150000"/>
              </a:lnSpc>
              <a:buFont typeface="Arial" pitchFamily="34" charset="0"/>
              <a:buChar char="•"/>
            </a:pPr>
            <a:r>
              <a:rPr lang="en-US" sz="1400" dirty="0">
                <a:latin typeface="Cambria" pitchFamily="18" charset="0"/>
                <a:ea typeface="Cambria" pitchFamily="18" charset="0"/>
              </a:rPr>
              <a:t>The formation of citric </a:t>
            </a:r>
            <a:r>
              <a:rPr lang="en-US" sz="1400" dirty="0" smtClean="0">
                <a:latin typeface="Cambria" pitchFamily="18" charset="0"/>
                <a:ea typeface="Cambria" pitchFamily="18" charset="0"/>
              </a:rPr>
              <a:t>complexes is </a:t>
            </a:r>
            <a:r>
              <a:rPr lang="en-US" sz="1400" dirty="0">
                <a:latin typeface="Cambria" pitchFamily="18" charset="0"/>
                <a:ea typeface="Cambria" pitchFamily="18" charset="0"/>
              </a:rPr>
              <a:t>believed to balance the difference in the individual </a:t>
            </a:r>
            <a:r>
              <a:rPr lang="en-US" sz="1400" dirty="0" err="1" smtClean="0">
                <a:latin typeface="Cambria" pitchFamily="18" charset="0"/>
                <a:ea typeface="Cambria" pitchFamily="18" charset="0"/>
              </a:rPr>
              <a:t>behaviour</a:t>
            </a:r>
            <a:r>
              <a:rPr lang="en-US" sz="1400" dirty="0" smtClean="0">
                <a:latin typeface="Cambria" pitchFamily="18" charset="0"/>
                <a:ea typeface="Cambria" pitchFamily="18" charset="0"/>
              </a:rPr>
              <a:t> of </a:t>
            </a:r>
            <a:r>
              <a:rPr lang="en-US" sz="1400" dirty="0">
                <a:latin typeface="Cambria" pitchFamily="18" charset="0"/>
                <a:ea typeface="Cambria" pitchFamily="18" charset="0"/>
              </a:rPr>
              <a:t>ions in solution, which results in a better distribution of </a:t>
            </a:r>
            <a:r>
              <a:rPr lang="en-US" sz="1400" dirty="0" smtClean="0">
                <a:latin typeface="Cambria" pitchFamily="18" charset="0"/>
                <a:ea typeface="Cambria" pitchFamily="18" charset="0"/>
              </a:rPr>
              <a:t>ions and </a:t>
            </a:r>
            <a:r>
              <a:rPr lang="en-US" sz="1400" dirty="0">
                <a:latin typeface="Cambria" pitchFamily="18" charset="0"/>
                <a:ea typeface="Cambria" pitchFamily="18" charset="0"/>
              </a:rPr>
              <a:t>prevents the separation of components at later </a:t>
            </a:r>
            <a:r>
              <a:rPr lang="en-US" sz="1400" dirty="0" smtClean="0">
                <a:latin typeface="Cambria" pitchFamily="18" charset="0"/>
                <a:ea typeface="Cambria" pitchFamily="18" charset="0"/>
              </a:rPr>
              <a:t>stages.</a:t>
            </a:r>
          </a:p>
          <a:p>
            <a:pPr marL="285750" indent="-285750" algn="just">
              <a:lnSpc>
                <a:spcPct val="150000"/>
              </a:lnSpc>
              <a:buFont typeface="Arial" pitchFamily="34" charset="0"/>
              <a:buChar char="•"/>
            </a:pPr>
            <a:r>
              <a:rPr lang="en-US" sz="1400" dirty="0" smtClean="0">
                <a:latin typeface="Cambria" pitchFamily="18" charset="0"/>
                <a:ea typeface="Cambria" pitchFamily="18" charset="0"/>
              </a:rPr>
              <a:t>The </a:t>
            </a:r>
            <a:r>
              <a:rPr lang="en-US" sz="1400" dirty="0" err="1" smtClean="0">
                <a:latin typeface="Cambria" pitchFamily="18" charset="0"/>
                <a:ea typeface="Cambria" pitchFamily="18" charset="0"/>
              </a:rPr>
              <a:t>polycondensation</a:t>
            </a:r>
            <a:r>
              <a:rPr lang="en-US" sz="1400" dirty="0" smtClean="0">
                <a:latin typeface="Cambria" pitchFamily="18" charset="0"/>
                <a:ea typeface="Cambria" pitchFamily="18" charset="0"/>
              </a:rPr>
              <a:t> </a:t>
            </a:r>
            <a:r>
              <a:rPr lang="en-US" sz="1400" dirty="0">
                <a:latin typeface="Cambria" pitchFamily="18" charset="0"/>
                <a:ea typeface="Cambria" pitchFamily="18" charset="0"/>
              </a:rPr>
              <a:t>of ethylene glycol and citric acid starts </a:t>
            </a:r>
            <a:r>
              <a:rPr lang="en-US" sz="1400" dirty="0" smtClean="0">
                <a:latin typeface="Cambria" pitchFamily="18" charset="0"/>
                <a:ea typeface="Cambria" pitchFamily="18" charset="0"/>
              </a:rPr>
              <a:t>above 100°C</a:t>
            </a:r>
            <a:r>
              <a:rPr lang="en-US" sz="1400" dirty="0">
                <a:latin typeface="Cambria" pitchFamily="18" charset="0"/>
                <a:ea typeface="Cambria" pitchFamily="18" charset="0"/>
              </a:rPr>
              <a:t>, resulting in polymer citrate gel formation. </a:t>
            </a:r>
            <a:endParaRPr lang="en-US" sz="1400" dirty="0" smtClean="0">
              <a:latin typeface="Cambria" pitchFamily="18" charset="0"/>
              <a:ea typeface="Cambria" pitchFamily="18" charset="0"/>
            </a:endParaRPr>
          </a:p>
          <a:p>
            <a:pPr marL="285750" indent="-285750" algn="just">
              <a:lnSpc>
                <a:spcPct val="150000"/>
              </a:lnSpc>
              <a:buFont typeface="Arial" pitchFamily="34" charset="0"/>
              <a:buChar char="•"/>
            </a:pPr>
            <a:r>
              <a:rPr lang="en-US" sz="1400" dirty="0" smtClean="0">
                <a:latin typeface="Cambria" pitchFamily="18" charset="0"/>
                <a:ea typeface="Cambria" pitchFamily="18" charset="0"/>
              </a:rPr>
              <a:t>When the temperature </a:t>
            </a:r>
            <a:r>
              <a:rPr lang="en-US" sz="1400" dirty="0">
                <a:latin typeface="Cambria" pitchFamily="18" charset="0"/>
                <a:ea typeface="Cambria" pitchFamily="18" charset="0"/>
              </a:rPr>
              <a:t>of heating exceeds 400°C, oxidation and pyrolysis </a:t>
            </a:r>
            <a:r>
              <a:rPr lang="en-US" sz="1400" dirty="0" smtClean="0">
                <a:latin typeface="Cambria" pitchFamily="18" charset="0"/>
                <a:ea typeface="Cambria" pitchFamily="18" charset="0"/>
              </a:rPr>
              <a:t>of the </a:t>
            </a:r>
            <a:r>
              <a:rPr lang="en-US" sz="1400" dirty="0">
                <a:latin typeface="Cambria" pitchFamily="18" charset="0"/>
                <a:ea typeface="Cambria" pitchFamily="18" charset="0"/>
              </a:rPr>
              <a:t>polymer matrix begins, which leads to the formation of </a:t>
            </a:r>
            <a:r>
              <a:rPr lang="en-US" sz="1400" dirty="0" smtClean="0">
                <a:latin typeface="Cambria" pitchFamily="18" charset="0"/>
                <a:ea typeface="Cambria" pitchFamily="18" charset="0"/>
              </a:rPr>
              <a:t>an amorphous </a:t>
            </a:r>
            <a:r>
              <a:rPr lang="en-US" sz="1400" dirty="0">
                <a:latin typeface="Cambria" pitchFamily="18" charset="0"/>
                <a:ea typeface="Cambria" pitchFamily="18" charset="0"/>
              </a:rPr>
              <a:t>oxide and/or carbonate precursor. </a:t>
            </a:r>
            <a:endParaRPr lang="en-US" sz="1400" dirty="0" smtClean="0">
              <a:latin typeface="Cambria" pitchFamily="18" charset="0"/>
              <a:ea typeface="Cambria" pitchFamily="18" charset="0"/>
            </a:endParaRPr>
          </a:p>
          <a:p>
            <a:pPr marL="285750" indent="-285750" algn="just">
              <a:lnSpc>
                <a:spcPct val="150000"/>
              </a:lnSpc>
              <a:buFont typeface="Arial" pitchFamily="34" charset="0"/>
              <a:buChar char="•"/>
            </a:pPr>
            <a:r>
              <a:rPr lang="en-US" sz="1400" dirty="0" smtClean="0">
                <a:latin typeface="Cambria" pitchFamily="18" charset="0"/>
                <a:ea typeface="Cambria" pitchFamily="18" charset="0"/>
              </a:rPr>
              <a:t>Further </a:t>
            </a:r>
            <a:r>
              <a:rPr lang="en-US" sz="1400" dirty="0">
                <a:latin typeface="Cambria" pitchFamily="18" charset="0"/>
                <a:ea typeface="Cambria" pitchFamily="18" charset="0"/>
              </a:rPr>
              <a:t>heating </a:t>
            </a:r>
            <a:r>
              <a:rPr lang="en-US" sz="1400" dirty="0" smtClean="0">
                <a:latin typeface="Cambria" pitchFamily="18" charset="0"/>
                <a:ea typeface="Cambria" pitchFamily="18" charset="0"/>
              </a:rPr>
              <a:t>of this </a:t>
            </a:r>
            <a:r>
              <a:rPr lang="en-US" sz="1400" dirty="0">
                <a:latin typeface="Cambria" pitchFamily="18" charset="0"/>
                <a:ea typeface="Cambria" pitchFamily="18" charset="0"/>
              </a:rPr>
              <a:t>precursor results in the formation of the required </a:t>
            </a:r>
            <a:r>
              <a:rPr lang="en-US" sz="1400" dirty="0" smtClean="0">
                <a:latin typeface="Cambria" pitchFamily="18" charset="0"/>
                <a:ea typeface="Cambria" pitchFamily="18" charset="0"/>
              </a:rPr>
              <a:t>material with </a:t>
            </a:r>
            <a:r>
              <a:rPr lang="en-US" sz="1400" dirty="0">
                <a:latin typeface="Cambria" pitchFamily="18" charset="0"/>
                <a:ea typeface="Cambria" pitchFamily="18" charset="0"/>
              </a:rPr>
              <a:t>a high degree of homogeneity and dispersion.</a:t>
            </a:r>
          </a:p>
        </p:txBody>
      </p:sp>
      <p:sp>
        <p:nvSpPr>
          <p:cNvPr id="7" name="TextBox 6"/>
          <p:cNvSpPr txBox="1"/>
          <p:nvPr/>
        </p:nvSpPr>
        <p:spPr>
          <a:xfrm>
            <a:off x="5948895" y="10966"/>
            <a:ext cx="3195105"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a:t>
            </a:r>
            <a:r>
              <a:rPr lang="en-US" sz="2800" b="1" i="1" dirty="0" err="1" smtClean="0">
                <a:solidFill>
                  <a:schemeClr val="bg1"/>
                </a:solidFill>
                <a:latin typeface="Times New Roman" pitchFamily="18" charset="0"/>
                <a:cs typeface="Times New Roman" pitchFamily="18" charset="0"/>
              </a:rPr>
              <a:t>Pechini</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923325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209550"/>
            <a:ext cx="8640417" cy="3370153"/>
          </a:xfrm>
          <a:prstGeom prst="rect">
            <a:avLst/>
          </a:prstGeom>
        </p:spPr>
        <p:txBody>
          <a:bodyPr wrap="square">
            <a:spAutoFit/>
          </a:bodyPr>
          <a:lstStyle/>
          <a:p>
            <a:pPr algn="just">
              <a:lnSpc>
                <a:spcPct val="150000"/>
              </a:lnSpc>
            </a:pPr>
            <a:r>
              <a:rPr lang="en-US" sz="1600" b="1" i="1" dirty="0" smtClean="0">
                <a:latin typeface="Cambria" pitchFamily="18" charset="0"/>
                <a:ea typeface="Cambria" pitchFamily="18" charset="0"/>
              </a:rPr>
              <a:t>Sol Gel method</a:t>
            </a:r>
          </a:p>
          <a:p>
            <a:pPr algn="just">
              <a:lnSpc>
                <a:spcPct val="150000"/>
              </a:lnSpc>
            </a:pPr>
            <a:r>
              <a:rPr lang="en-US" sz="1400" dirty="0">
                <a:latin typeface="Cambria" pitchFamily="18" charset="0"/>
                <a:ea typeface="Cambria" pitchFamily="18" charset="0"/>
              </a:rPr>
              <a:t>The sol-gel process is a synthesis route consisting of </a:t>
            </a:r>
            <a:r>
              <a:rPr lang="en-US" sz="1400" dirty="0" smtClean="0">
                <a:latin typeface="Cambria" pitchFamily="18" charset="0"/>
                <a:ea typeface="Cambria" pitchFamily="18" charset="0"/>
              </a:rPr>
              <a:t>the preparation </a:t>
            </a:r>
            <a:r>
              <a:rPr lang="en-US" sz="1400" dirty="0">
                <a:latin typeface="Cambria" pitchFamily="18" charset="0"/>
                <a:ea typeface="Cambria" pitchFamily="18" charset="0"/>
              </a:rPr>
              <a:t>of a sol and successive gelation and solvent removal</a:t>
            </a:r>
            <a:r>
              <a:rPr lang="en-US" sz="1400" dirty="0" smtClean="0">
                <a:latin typeface="Cambria" pitchFamily="18" charset="0"/>
                <a:ea typeface="Cambria" pitchFamily="18" charset="0"/>
              </a:rPr>
              <a:t>.</a:t>
            </a:r>
          </a:p>
          <a:p>
            <a:pPr algn="just">
              <a:lnSpc>
                <a:spcPct val="150000"/>
              </a:lnSpc>
            </a:pPr>
            <a:endParaRPr lang="en-US" sz="1400" dirty="0" smtClean="0">
              <a:latin typeface="Cambria" pitchFamily="18" charset="0"/>
              <a:ea typeface="Cambria" pitchFamily="18" charset="0"/>
            </a:endParaRPr>
          </a:p>
          <a:p>
            <a:pPr marL="285750" indent="-285750" algn="just">
              <a:lnSpc>
                <a:spcPct val="150000"/>
              </a:lnSpc>
              <a:buFont typeface="Arial" pitchFamily="34" charset="0"/>
              <a:buChar char="•"/>
            </a:pPr>
            <a:r>
              <a:rPr lang="en-US" sz="1400" dirty="0">
                <a:latin typeface="Cambria" pitchFamily="18" charset="0"/>
                <a:ea typeface="Cambria" pitchFamily="18" charset="0"/>
              </a:rPr>
              <a:t>The sol-gel process </a:t>
            </a:r>
            <a:r>
              <a:rPr lang="en-US" sz="1400" dirty="0" smtClean="0">
                <a:latin typeface="Cambria" pitchFamily="18" charset="0"/>
                <a:ea typeface="Cambria" pitchFamily="18" charset="0"/>
              </a:rPr>
              <a:t>consists of </a:t>
            </a:r>
            <a:r>
              <a:rPr lang="en-US" sz="1400" dirty="0">
                <a:latin typeface="Cambria" pitchFamily="18" charset="0"/>
                <a:ea typeface="Cambria" pitchFamily="18" charset="0"/>
              </a:rPr>
              <a:t>chemical transformation of a liquid (the sol) into a gel </a:t>
            </a:r>
            <a:r>
              <a:rPr lang="en-US" sz="1400" dirty="0" smtClean="0">
                <a:latin typeface="Cambria" pitchFamily="18" charset="0"/>
                <a:ea typeface="Cambria" pitchFamily="18" charset="0"/>
              </a:rPr>
              <a:t>and with </a:t>
            </a:r>
            <a:r>
              <a:rPr lang="en-US" sz="1400" dirty="0">
                <a:latin typeface="Cambria" pitchFamily="18" charset="0"/>
                <a:ea typeface="Cambria" pitchFamily="18" charset="0"/>
              </a:rPr>
              <a:t>subsequent post-treatment and transition into a </a:t>
            </a:r>
            <a:r>
              <a:rPr lang="en-US" sz="1400" dirty="0" smtClean="0">
                <a:latin typeface="Cambria" pitchFamily="18" charset="0"/>
                <a:ea typeface="Cambria" pitchFamily="18" charset="0"/>
              </a:rPr>
              <a:t>solid oxide </a:t>
            </a:r>
            <a:r>
              <a:rPr lang="en-US" sz="1400" dirty="0">
                <a:latin typeface="Cambria" pitchFamily="18" charset="0"/>
                <a:ea typeface="Cambria" pitchFamily="18" charset="0"/>
              </a:rPr>
              <a:t>material</a:t>
            </a:r>
            <a:r>
              <a:rPr lang="en-US" sz="1400" dirty="0" smtClean="0">
                <a:latin typeface="Cambria" pitchFamily="18" charset="0"/>
                <a:ea typeface="Cambria" pitchFamily="18" charset="0"/>
              </a:rPr>
              <a:t>.</a:t>
            </a:r>
          </a:p>
          <a:p>
            <a:pPr marL="285750" indent="-285750" algn="just">
              <a:lnSpc>
                <a:spcPct val="150000"/>
              </a:lnSpc>
              <a:buFont typeface="Arial" pitchFamily="34" charset="0"/>
              <a:buChar char="•"/>
            </a:pPr>
            <a:endParaRPr lang="en-US" sz="1400" dirty="0" smtClean="0">
              <a:latin typeface="Cambria" pitchFamily="18" charset="0"/>
              <a:ea typeface="Cambria" pitchFamily="18" charset="0"/>
            </a:endParaRPr>
          </a:p>
          <a:p>
            <a:pPr marL="285750" indent="-285750" algn="just">
              <a:lnSpc>
                <a:spcPct val="150000"/>
              </a:lnSpc>
              <a:buFont typeface="Arial" pitchFamily="34" charset="0"/>
              <a:buChar char="•"/>
            </a:pPr>
            <a:r>
              <a:rPr lang="en-US" sz="1400" dirty="0">
                <a:latin typeface="Cambria" pitchFamily="18" charset="0"/>
                <a:ea typeface="Cambria" pitchFamily="18" charset="0"/>
              </a:rPr>
              <a:t>The main benefits of sol-gel processing are </a:t>
            </a:r>
            <a:r>
              <a:rPr lang="en-US" sz="1400" dirty="0" smtClean="0">
                <a:latin typeface="Cambria" pitchFamily="18" charset="0"/>
                <a:ea typeface="Cambria" pitchFamily="18" charset="0"/>
              </a:rPr>
              <a:t>the high </a:t>
            </a:r>
            <a:r>
              <a:rPr lang="en-US" sz="1400" dirty="0">
                <a:latin typeface="Cambria" pitchFamily="18" charset="0"/>
                <a:ea typeface="Cambria" pitchFamily="18" charset="0"/>
              </a:rPr>
              <a:t>purity and the uniform nanostructure achievable at </a:t>
            </a:r>
            <a:r>
              <a:rPr lang="en-US" sz="1400" dirty="0" smtClean="0">
                <a:latin typeface="Cambria" pitchFamily="18" charset="0"/>
                <a:ea typeface="Cambria" pitchFamily="18" charset="0"/>
              </a:rPr>
              <a:t>low temperatures</a:t>
            </a:r>
            <a:r>
              <a:rPr lang="en-US" sz="1400" dirty="0">
                <a:latin typeface="Cambria" pitchFamily="18" charset="0"/>
                <a:ea typeface="Cambria" pitchFamily="18" charset="0"/>
              </a:rPr>
              <a:t>. The sol-gel process allows to </a:t>
            </a:r>
            <a:r>
              <a:rPr lang="en-US" sz="1400" dirty="0" err="1">
                <a:latin typeface="Cambria" pitchFamily="18" charset="0"/>
                <a:ea typeface="Cambria" pitchFamily="18" charset="0"/>
              </a:rPr>
              <a:t>synthesise</a:t>
            </a:r>
            <a:r>
              <a:rPr lang="en-US" sz="1400" dirty="0">
                <a:latin typeface="Cambria" pitchFamily="18" charset="0"/>
                <a:ea typeface="Cambria" pitchFamily="18" charset="0"/>
              </a:rPr>
              <a:t> </a:t>
            </a:r>
            <a:r>
              <a:rPr lang="en-US" sz="1400" dirty="0" smtClean="0">
                <a:latin typeface="Cambria" pitchFamily="18" charset="0"/>
                <a:ea typeface="Cambria" pitchFamily="18" charset="0"/>
              </a:rPr>
              <a:t>ceramic materials </a:t>
            </a:r>
            <a:r>
              <a:rPr lang="en-US" sz="1400" dirty="0">
                <a:latin typeface="Cambria" pitchFamily="18" charset="0"/>
                <a:ea typeface="Cambria" pitchFamily="18" charset="0"/>
              </a:rPr>
              <a:t>of high purity and homogeneity by </a:t>
            </a:r>
            <a:r>
              <a:rPr lang="en-US" sz="1400" dirty="0" smtClean="0">
                <a:latin typeface="Cambria" pitchFamily="18" charset="0"/>
                <a:ea typeface="Cambria" pitchFamily="18" charset="0"/>
              </a:rPr>
              <a:t>preparation techniques </a:t>
            </a:r>
            <a:r>
              <a:rPr lang="en-US" sz="1400" dirty="0">
                <a:latin typeface="Cambria" pitchFamily="18" charset="0"/>
                <a:ea typeface="Cambria" pitchFamily="18" charset="0"/>
              </a:rPr>
              <a:t>that are different from the traditional process of </a:t>
            </a:r>
            <a:r>
              <a:rPr lang="en-US" sz="1400" dirty="0" smtClean="0">
                <a:latin typeface="Cambria" pitchFamily="18" charset="0"/>
                <a:ea typeface="Cambria" pitchFamily="18" charset="0"/>
              </a:rPr>
              <a:t>fusion of </a:t>
            </a:r>
            <a:r>
              <a:rPr lang="en-US" sz="1400" dirty="0">
                <a:latin typeface="Cambria" pitchFamily="18" charset="0"/>
                <a:ea typeface="Cambria" pitchFamily="18" charset="0"/>
              </a:rPr>
              <a:t>oxides.</a:t>
            </a:r>
          </a:p>
        </p:txBody>
      </p:sp>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Fabrication-Sol Gel</a:t>
            </a:r>
            <a:endParaRPr lang="en-US" sz="2800" b="1" i="1" dirty="0">
              <a:solidFill>
                <a:schemeClr val="bg1"/>
              </a:solidFill>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486150"/>
            <a:ext cx="4286250"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8668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Fabrication-Sol Gel</a:t>
            </a:r>
          </a:p>
        </p:txBody>
      </p:sp>
      <p:pic>
        <p:nvPicPr>
          <p:cNvPr id="3" name="Picture 2">
            <a:extLst>
              <a:ext uri="{FF2B5EF4-FFF2-40B4-BE49-F238E27FC236}">
                <a16:creationId xmlns:a16="http://schemas.microsoft.com/office/drawing/2014/main" xmlns="" id="{1390486E-76F7-2CA0-868C-4E0875A6A02B}"/>
              </a:ext>
            </a:extLst>
          </p:cNvPr>
          <p:cNvPicPr>
            <a:picLocks noChangeAspect="1" noChangeArrowheads="1"/>
          </p:cNvPicPr>
          <p:nvPr/>
        </p:nvPicPr>
        <p:blipFill rotWithShape="1">
          <a:blip r:embed="rId2"/>
          <a:srcRect t="8387" b="8474"/>
          <a:stretch/>
        </p:blipFill>
        <p:spPr bwMode="auto">
          <a:xfrm>
            <a:off x="990600" y="590550"/>
            <a:ext cx="6965632" cy="4343400"/>
          </a:xfrm>
          <a:prstGeom prst="rect">
            <a:avLst/>
          </a:prstGeom>
          <a:noFill/>
          <a:ln w="9525">
            <a:noFill/>
            <a:miter lim="800000"/>
            <a:headEnd/>
            <a:tailEnd/>
          </a:ln>
          <a:effectLst/>
        </p:spPr>
      </p:pic>
    </p:spTree>
    <p:extLst>
      <p:ext uri="{BB962C8B-B14F-4D97-AF65-F5344CB8AC3E}">
        <p14:creationId xmlns:p14="http://schemas.microsoft.com/office/powerpoint/2010/main" val="2634821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Fabrication-Sol Gel</a:t>
            </a:r>
          </a:p>
        </p:txBody>
      </p:sp>
      <p:pic>
        <p:nvPicPr>
          <p:cNvPr id="3" name="Picture 2">
            <a:extLst>
              <a:ext uri="{FF2B5EF4-FFF2-40B4-BE49-F238E27FC236}">
                <a16:creationId xmlns:a16="http://schemas.microsoft.com/office/drawing/2014/main" xmlns="" id="{B4718C77-D7F5-FC7C-8DBC-CCA62DEAB1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1" y="428201"/>
            <a:ext cx="6324599" cy="4312696"/>
          </a:xfrm>
          <a:prstGeom prst="rect">
            <a:avLst/>
          </a:prstGeom>
        </p:spPr>
      </p:pic>
      <p:pic>
        <p:nvPicPr>
          <p:cNvPr id="4" name="Picture 2" descr="Slide share version solgel method">
            <a:extLst>
              <a:ext uri="{FF2B5EF4-FFF2-40B4-BE49-F238E27FC236}">
                <a16:creationId xmlns:a16="http://schemas.microsoft.com/office/drawing/2014/main" xmlns="" id="{8224EDFC-CECD-0F17-27DD-917466287F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667"/>
          <a:stretch/>
        </p:blipFill>
        <p:spPr bwMode="auto">
          <a:xfrm>
            <a:off x="533400" y="3257550"/>
            <a:ext cx="3048000" cy="192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25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5497018" cy="584775"/>
          </a:xfrm>
          <a:prstGeom prst="rect">
            <a:avLst/>
          </a:prstGeom>
          <a:solidFill>
            <a:schemeClr val="accent2"/>
          </a:solidFill>
        </p:spPr>
        <p:txBody>
          <a:bodyPr wrap="none" rtlCol="0">
            <a:spAutoFit/>
          </a:bodyPr>
          <a:lstStyle/>
          <a:p>
            <a:r>
              <a:rPr lang="en-US" sz="3200" b="1" i="1" dirty="0" smtClean="0">
                <a:solidFill>
                  <a:schemeClr val="bg1"/>
                </a:solidFill>
                <a:latin typeface="Times New Roman" pitchFamily="18" charset="0"/>
                <a:cs typeface="Times New Roman" pitchFamily="18" charset="0"/>
              </a:rPr>
              <a:t>Syllabus Unit: </a:t>
            </a:r>
            <a:r>
              <a:rPr lang="en-US" sz="3200" b="1" i="1" dirty="0" err="1" smtClean="0">
                <a:solidFill>
                  <a:schemeClr val="bg1"/>
                </a:solidFill>
                <a:latin typeface="Times New Roman" pitchFamily="18" charset="0"/>
                <a:cs typeface="Times New Roman" pitchFamily="18" charset="0"/>
              </a:rPr>
              <a:t>Nanocomposites</a:t>
            </a:r>
            <a:endParaRPr lang="en-US" sz="3200" b="1" i="1" dirty="0">
              <a:solidFill>
                <a:schemeClr val="bg1"/>
              </a:solidFill>
              <a:latin typeface="Times New Roman" pitchFamily="18" charset="0"/>
              <a:cs typeface="Times New Roman" pitchFamily="18" charset="0"/>
            </a:endParaRPr>
          </a:p>
        </p:txBody>
      </p:sp>
      <p:sp>
        <p:nvSpPr>
          <p:cNvPr id="4" name="TextBox 3"/>
          <p:cNvSpPr txBox="1"/>
          <p:nvPr/>
        </p:nvSpPr>
        <p:spPr>
          <a:xfrm>
            <a:off x="152400" y="571501"/>
            <a:ext cx="8839200" cy="3970318"/>
          </a:xfrm>
          <a:prstGeom prst="rect">
            <a:avLst/>
          </a:prstGeom>
          <a:noFill/>
        </p:spPr>
        <p:txBody>
          <a:bodyPr wrap="square" rtlCol="0">
            <a:spAutoFit/>
          </a:bodyPr>
          <a:lstStyle/>
          <a:p>
            <a:pPr marL="457200" indent="-457200">
              <a:lnSpc>
                <a:spcPct val="200000"/>
              </a:lnSpc>
              <a:buFont typeface="Wingdings" pitchFamily="2" charset="2"/>
              <a:buChar char="v"/>
            </a:pPr>
            <a:r>
              <a:rPr lang="en-US" b="1" i="1" dirty="0" smtClean="0">
                <a:latin typeface="Cambria" pitchFamily="18" charset="0"/>
                <a:ea typeface="Cambria" pitchFamily="18" charset="0"/>
              </a:rPr>
              <a:t>Introduction</a:t>
            </a:r>
          </a:p>
          <a:p>
            <a:pPr marL="457200" indent="-457200">
              <a:lnSpc>
                <a:spcPct val="200000"/>
              </a:lnSpc>
              <a:buFont typeface="Wingdings" pitchFamily="2" charset="2"/>
              <a:buChar char="v"/>
            </a:pPr>
            <a:r>
              <a:rPr lang="en-US" b="1" i="1" dirty="0" smtClean="0">
                <a:latin typeface="Cambria" pitchFamily="18" charset="0"/>
                <a:ea typeface="Cambria" pitchFamily="18" charset="0"/>
              </a:rPr>
              <a:t>Fabrication</a:t>
            </a:r>
          </a:p>
          <a:p>
            <a:pPr marL="457200" indent="-457200">
              <a:lnSpc>
                <a:spcPct val="200000"/>
              </a:lnSpc>
              <a:buFont typeface="Wingdings" pitchFamily="2" charset="2"/>
              <a:buChar char="v"/>
            </a:pPr>
            <a:r>
              <a:rPr lang="en-US" b="1" i="1" dirty="0" smtClean="0">
                <a:latin typeface="Cambria" pitchFamily="18" charset="0"/>
                <a:ea typeface="Cambria" pitchFamily="18" charset="0"/>
              </a:rPr>
              <a:t>Carbon-metal </a:t>
            </a:r>
            <a:r>
              <a:rPr lang="en-US" b="1" i="1" dirty="0" err="1">
                <a:latin typeface="Cambria" pitchFamily="18" charset="0"/>
                <a:ea typeface="Cambria" pitchFamily="18" charset="0"/>
              </a:rPr>
              <a:t>nanocomposites</a:t>
            </a:r>
            <a:r>
              <a:rPr lang="en-US" b="1" i="1" dirty="0" smtClean="0">
                <a:latin typeface="Cambria" pitchFamily="18" charset="0"/>
                <a:ea typeface="Cambria" pitchFamily="18" charset="0"/>
              </a:rPr>
              <a:t>,</a:t>
            </a:r>
          </a:p>
          <a:p>
            <a:pPr marL="457200" indent="-457200">
              <a:lnSpc>
                <a:spcPct val="200000"/>
              </a:lnSpc>
              <a:buFont typeface="Wingdings" pitchFamily="2" charset="2"/>
              <a:buChar char="v"/>
            </a:pPr>
            <a:r>
              <a:rPr lang="en-US" b="1" i="1" dirty="0" smtClean="0">
                <a:latin typeface="Cambria" pitchFamily="18" charset="0"/>
                <a:ea typeface="Cambria" pitchFamily="18" charset="0"/>
              </a:rPr>
              <a:t>Bio-inspired </a:t>
            </a:r>
            <a:r>
              <a:rPr lang="en-US" b="1" i="1" dirty="0" err="1" smtClean="0">
                <a:latin typeface="Cambria" pitchFamily="18" charset="0"/>
                <a:ea typeface="Cambria" pitchFamily="18" charset="0"/>
              </a:rPr>
              <a:t>nanocomposites</a:t>
            </a:r>
            <a:r>
              <a:rPr lang="en-US" b="1" i="1" dirty="0" smtClean="0">
                <a:latin typeface="Cambria" pitchFamily="18" charset="0"/>
                <a:ea typeface="Cambria" pitchFamily="18" charset="0"/>
              </a:rPr>
              <a:t>.</a:t>
            </a:r>
          </a:p>
          <a:p>
            <a:pPr marL="457200" indent="-457200">
              <a:lnSpc>
                <a:spcPct val="200000"/>
              </a:lnSpc>
              <a:buFont typeface="Wingdings" pitchFamily="2" charset="2"/>
              <a:buChar char="v"/>
            </a:pPr>
            <a:r>
              <a:rPr lang="en-US" b="1" i="1" dirty="0" smtClean="0">
                <a:latin typeface="Cambria" pitchFamily="18" charset="0"/>
                <a:ea typeface="Cambria" pitchFamily="18" charset="0"/>
              </a:rPr>
              <a:t>Application </a:t>
            </a:r>
            <a:r>
              <a:rPr lang="en-US" b="1" i="1" dirty="0">
                <a:latin typeface="Cambria" pitchFamily="18" charset="0"/>
                <a:ea typeface="Cambria" pitchFamily="18" charset="0"/>
              </a:rPr>
              <a:t>of </a:t>
            </a:r>
            <a:r>
              <a:rPr lang="en-US" b="1" i="1" dirty="0" err="1">
                <a:latin typeface="Cambria" pitchFamily="18" charset="0"/>
                <a:ea typeface="Cambria" pitchFamily="18" charset="0"/>
              </a:rPr>
              <a:t>Nanocomposites</a:t>
            </a:r>
            <a:r>
              <a:rPr lang="en-US" b="1" i="1" dirty="0">
                <a:latin typeface="Cambria" pitchFamily="18" charset="0"/>
                <a:ea typeface="Cambria" pitchFamily="18" charset="0"/>
              </a:rPr>
              <a:t> in </a:t>
            </a:r>
            <a:endParaRPr lang="en-US" b="1" i="1" dirty="0" smtClean="0">
              <a:latin typeface="Cambria" pitchFamily="18" charset="0"/>
              <a:ea typeface="Cambria" pitchFamily="18" charset="0"/>
            </a:endParaRPr>
          </a:p>
          <a:p>
            <a:pPr algn="just">
              <a:lnSpc>
                <a:spcPct val="200000"/>
              </a:lnSpc>
            </a:pPr>
            <a:r>
              <a:rPr lang="en-US" b="1" i="1" dirty="0" smtClean="0">
                <a:latin typeface="Cambria" pitchFamily="18" charset="0"/>
                <a:ea typeface="Cambria" pitchFamily="18" charset="0"/>
              </a:rPr>
              <a:t>Aerospace; Coating, Mechanical</a:t>
            </a:r>
            <a:r>
              <a:rPr lang="en-US" b="1" i="1" dirty="0">
                <a:latin typeface="Cambria" pitchFamily="18" charset="0"/>
                <a:ea typeface="Cambria" pitchFamily="18" charset="0"/>
              </a:rPr>
              <a:t>, Electrical &amp; Electronics, Fuel cell, thermoelectric device, thermal interface materials (thermal management of computer devices). </a:t>
            </a:r>
            <a:endParaRPr lang="en-US" b="1" i="1" dirty="0">
              <a:latin typeface="Cambria" pitchFamily="18" charset="0"/>
              <a:ea typeface="Cambria"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Fabrication-Sol Gel</a:t>
            </a:r>
          </a:p>
        </p:txBody>
      </p:sp>
      <p:pic>
        <p:nvPicPr>
          <p:cNvPr id="3" name="Picture 2">
            <a:extLst>
              <a:ext uri="{FF2B5EF4-FFF2-40B4-BE49-F238E27FC236}">
                <a16:creationId xmlns:a16="http://schemas.microsoft.com/office/drawing/2014/main" xmlns="" id="{74643CEB-94C7-0780-3321-DD2785BCC72E}"/>
              </a:ext>
            </a:extLst>
          </p:cNvPr>
          <p:cNvPicPr>
            <a:picLocks noChangeAspect="1" noChangeArrowheads="1"/>
          </p:cNvPicPr>
          <p:nvPr/>
        </p:nvPicPr>
        <p:blipFill>
          <a:blip r:embed="rId2"/>
          <a:srcRect/>
          <a:stretch>
            <a:fillRect/>
          </a:stretch>
        </p:blipFill>
        <p:spPr bwMode="auto">
          <a:xfrm>
            <a:off x="1143000" y="520375"/>
            <a:ext cx="6172200" cy="4683379"/>
          </a:xfrm>
          <a:prstGeom prst="rect">
            <a:avLst/>
          </a:prstGeom>
          <a:noFill/>
          <a:ln w="9525">
            <a:noFill/>
            <a:miter lim="800000"/>
            <a:headEnd/>
            <a:tailEnd/>
          </a:ln>
          <a:effectLst/>
        </p:spPr>
      </p:pic>
    </p:spTree>
    <p:extLst>
      <p:ext uri="{BB962C8B-B14F-4D97-AF65-F5344CB8AC3E}">
        <p14:creationId xmlns:p14="http://schemas.microsoft.com/office/powerpoint/2010/main" val="1303716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Fabrication-Sol Gel</a:t>
            </a:r>
          </a:p>
        </p:txBody>
      </p:sp>
      <p:pic>
        <p:nvPicPr>
          <p:cNvPr id="3" name="Picture 2">
            <a:extLst>
              <a:ext uri="{FF2B5EF4-FFF2-40B4-BE49-F238E27FC236}">
                <a16:creationId xmlns:a16="http://schemas.microsoft.com/office/drawing/2014/main" xmlns="" id="{0CF92077-C974-4902-E7DF-6484772783B0}"/>
              </a:ext>
            </a:extLst>
          </p:cNvPr>
          <p:cNvPicPr>
            <a:picLocks noChangeAspect="1" noChangeArrowheads="1"/>
          </p:cNvPicPr>
          <p:nvPr/>
        </p:nvPicPr>
        <p:blipFill>
          <a:blip r:embed="rId2"/>
          <a:srcRect b="1100"/>
          <a:stretch>
            <a:fillRect/>
          </a:stretch>
        </p:blipFill>
        <p:spPr bwMode="auto">
          <a:xfrm>
            <a:off x="1193770" y="698950"/>
            <a:ext cx="6350030" cy="4498147"/>
          </a:xfrm>
          <a:prstGeom prst="rect">
            <a:avLst/>
          </a:prstGeom>
          <a:noFill/>
          <a:ln w="9525">
            <a:noFill/>
            <a:miter lim="800000"/>
            <a:headEnd/>
            <a:tailEnd/>
          </a:ln>
          <a:effectLst/>
        </p:spPr>
      </p:pic>
    </p:spTree>
    <p:extLst>
      <p:ext uri="{BB962C8B-B14F-4D97-AF65-F5344CB8AC3E}">
        <p14:creationId xmlns:p14="http://schemas.microsoft.com/office/powerpoint/2010/main" val="705442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948895" y="10966"/>
            <a:ext cx="3145413"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Fabrication-Sol Gel</a:t>
            </a:r>
          </a:p>
        </p:txBody>
      </p:sp>
      <p:pic>
        <p:nvPicPr>
          <p:cNvPr id="3" name="Picture 2">
            <a:extLst>
              <a:ext uri="{FF2B5EF4-FFF2-40B4-BE49-F238E27FC236}">
                <a16:creationId xmlns:a16="http://schemas.microsoft.com/office/drawing/2014/main" xmlns="" id="{26519270-9025-4B61-56E8-1468702805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8601" y="519114"/>
            <a:ext cx="8229600" cy="4414836"/>
          </a:xfrm>
          <a:prstGeom prst="rect">
            <a:avLst/>
          </a:prstGeom>
        </p:spPr>
      </p:pic>
    </p:spTree>
    <p:extLst>
      <p:ext uri="{BB962C8B-B14F-4D97-AF65-F5344CB8AC3E}">
        <p14:creationId xmlns:p14="http://schemas.microsoft.com/office/powerpoint/2010/main" val="2816543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209550"/>
            <a:ext cx="8640417" cy="2723823"/>
          </a:xfrm>
          <a:prstGeom prst="rect">
            <a:avLst/>
          </a:prstGeom>
        </p:spPr>
        <p:txBody>
          <a:bodyPr wrap="square">
            <a:spAutoFit/>
          </a:bodyPr>
          <a:lstStyle/>
          <a:p>
            <a:pPr algn="just">
              <a:lnSpc>
                <a:spcPct val="150000"/>
              </a:lnSpc>
            </a:pPr>
            <a:r>
              <a:rPr lang="en-US" sz="1600" b="1" i="1" dirty="0" err="1" smtClean="0">
                <a:latin typeface="Cambria" pitchFamily="18" charset="0"/>
                <a:ea typeface="Cambria" pitchFamily="18" charset="0"/>
              </a:rPr>
              <a:t>Sonochemical</a:t>
            </a:r>
            <a:r>
              <a:rPr lang="en-US" sz="1600" b="1" i="1" dirty="0" smtClean="0">
                <a:latin typeface="Cambria" pitchFamily="18" charset="0"/>
                <a:ea typeface="Cambria" pitchFamily="18" charset="0"/>
              </a:rPr>
              <a:t> method</a:t>
            </a:r>
          </a:p>
          <a:p>
            <a:pPr algn="just">
              <a:lnSpc>
                <a:spcPct val="150000"/>
              </a:lnSpc>
            </a:pPr>
            <a:r>
              <a:rPr lang="en-US" sz="1400" dirty="0">
                <a:latin typeface="Cambria" pitchFamily="18" charset="0"/>
                <a:ea typeface="Cambria" pitchFamily="18" charset="0"/>
              </a:rPr>
              <a:t>The </a:t>
            </a:r>
            <a:r>
              <a:rPr lang="en-US" sz="1400" dirty="0" err="1">
                <a:latin typeface="Cambria" pitchFamily="18" charset="0"/>
                <a:ea typeface="Cambria" pitchFamily="18" charset="0"/>
              </a:rPr>
              <a:t>sonochemical</a:t>
            </a:r>
            <a:r>
              <a:rPr lang="en-US" sz="1400" dirty="0">
                <a:latin typeface="Cambria" pitchFamily="18" charset="0"/>
                <a:ea typeface="Cambria" pitchFamily="18" charset="0"/>
              </a:rPr>
              <a:t> method, also known as ultrasonic-assisted synthesis, is a technique used for the fabrication of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It involves the use of high-frequency ultrasound waves to induce chemical reactions or physical processes in a solution containing precursor materials. This method enables the production of </a:t>
            </a:r>
            <a:r>
              <a:rPr lang="en-US" sz="1400" dirty="0" err="1">
                <a:latin typeface="Cambria" pitchFamily="18" charset="0"/>
                <a:ea typeface="Cambria" pitchFamily="18" charset="0"/>
              </a:rPr>
              <a:t>nanoscale</a:t>
            </a:r>
            <a:r>
              <a:rPr lang="en-US" sz="1400" dirty="0">
                <a:latin typeface="Cambria" pitchFamily="18" charset="0"/>
                <a:ea typeface="Cambria" pitchFamily="18" charset="0"/>
              </a:rPr>
              <a:t> materials with controlled size, shape, and composition. </a:t>
            </a:r>
            <a:endParaRPr lang="en-US" sz="1400" dirty="0" smtClean="0">
              <a:latin typeface="Cambria" pitchFamily="18" charset="0"/>
              <a:ea typeface="Cambria" pitchFamily="18" charset="0"/>
            </a:endParaRPr>
          </a:p>
          <a:p>
            <a:pPr algn="just">
              <a:lnSpc>
                <a:spcPct val="150000"/>
              </a:lnSpc>
            </a:pPr>
            <a:endParaRPr lang="en-US" sz="1400" dirty="0" smtClean="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Sonication is a simple, multipurpose technique used in </a:t>
            </a:r>
            <a:r>
              <a:rPr lang="en-US" sz="1400" dirty="0" smtClean="0">
                <a:latin typeface="Cambria" pitchFamily="18" charset="0"/>
                <a:ea typeface="Cambria" pitchFamily="18" charset="0"/>
              </a:rPr>
              <a:t>the preparation </a:t>
            </a:r>
            <a:r>
              <a:rPr lang="en-US" sz="1400" dirty="0">
                <a:latin typeface="Cambria" pitchFamily="18" charset="0"/>
                <a:ea typeface="Cambria" pitchFamily="18" charset="0"/>
              </a:rPr>
              <a:t>of </a:t>
            </a:r>
            <a:r>
              <a:rPr lang="en-US" sz="1400" dirty="0" err="1">
                <a:latin typeface="Cambria" pitchFamily="18" charset="0"/>
                <a:ea typeface="Cambria" pitchFamily="18" charset="0"/>
              </a:rPr>
              <a:t>nanomaterials</a:t>
            </a:r>
            <a:r>
              <a:rPr lang="en-US" sz="1400" dirty="0">
                <a:latin typeface="Cambria" pitchFamily="18" charset="0"/>
                <a:ea typeface="Cambria" pitchFamily="18" charset="0"/>
              </a:rPr>
              <a:t>, which is based on acoustic </a:t>
            </a:r>
            <a:r>
              <a:rPr lang="en-US" sz="1400" dirty="0" smtClean="0">
                <a:latin typeface="Cambria" pitchFamily="18" charset="0"/>
                <a:ea typeface="Cambria" pitchFamily="18" charset="0"/>
              </a:rPr>
              <a:t>cavitation, namely </a:t>
            </a:r>
            <a:r>
              <a:rPr lang="en-US" sz="1400" dirty="0">
                <a:latin typeface="Cambria" pitchFamily="18" charset="0"/>
                <a:ea typeface="Cambria" pitchFamily="18" charset="0"/>
              </a:rPr>
              <a:t>the formation, growth and implosive collapse of </a:t>
            </a:r>
            <a:r>
              <a:rPr lang="en-US" sz="1400" dirty="0" smtClean="0">
                <a:latin typeface="Cambria" pitchFamily="18" charset="0"/>
                <a:ea typeface="Cambria" pitchFamily="18" charset="0"/>
              </a:rPr>
              <a:t>bubbles in </a:t>
            </a:r>
            <a:r>
              <a:rPr lang="en-US" sz="1400" dirty="0">
                <a:latin typeface="Cambria" pitchFamily="18" charset="0"/>
                <a:ea typeface="Cambria" pitchFamily="18" charset="0"/>
              </a:rPr>
              <a:t>a liquid.</a:t>
            </a:r>
          </a:p>
        </p:txBody>
      </p:sp>
      <p:sp>
        <p:nvSpPr>
          <p:cNvPr id="7" name="TextBox 6"/>
          <p:cNvSpPr txBox="1"/>
          <p:nvPr/>
        </p:nvSpPr>
        <p:spPr>
          <a:xfrm>
            <a:off x="4991901" y="10966"/>
            <a:ext cx="4152099"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a:t>
            </a:r>
            <a:r>
              <a:rPr lang="en-US" sz="2800" b="1" i="1" dirty="0" err="1" smtClean="0">
                <a:solidFill>
                  <a:schemeClr val="bg1"/>
                </a:solidFill>
                <a:latin typeface="Times New Roman" pitchFamily="18" charset="0"/>
                <a:cs typeface="Times New Roman" pitchFamily="18" charset="0"/>
              </a:rPr>
              <a:t>Sonochemical</a:t>
            </a:r>
            <a:endParaRPr lang="en-US" sz="2800" b="1" i="1" dirty="0">
              <a:solidFill>
                <a:schemeClr val="bg1"/>
              </a:solidFill>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969775"/>
            <a:ext cx="6102350" cy="19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209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91901" y="10966"/>
            <a:ext cx="4152099"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a:t>
            </a:r>
            <a:r>
              <a:rPr lang="en-US" sz="2800" b="1" i="1" dirty="0" err="1">
                <a:solidFill>
                  <a:prstClr val="white"/>
                </a:solidFill>
                <a:latin typeface="Times New Roman" pitchFamily="18" charset="0"/>
                <a:cs typeface="Times New Roman" pitchFamily="18" charset="0"/>
              </a:rPr>
              <a:t>Sonochemical</a:t>
            </a:r>
            <a:endParaRPr lang="en-US" sz="2800" b="1" i="1" dirty="0">
              <a:solidFill>
                <a:prstClr val="white"/>
              </a:solidFill>
              <a:latin typeface="Times New Roman" pitchFamily="18" charset="0"/>
              <a:cs typeface="Times New Roman" pitchFamily="18" charset="0"/>
            </a:endParaRPr>
          </a:p>
        </p:txBody>
      </p:sp>
      <p:pic>
        <p:nvPicPr>
          <p:cNvPr id="3" name="Picture 4" descr="Sonochemical synthesis of nickel-manganous oxide nanocrumbs decorated  partially reduced graphene oxide for efficient electrochemical reduction of  metronidazole - ScienceDirect">
            <a:extLst>
              <a:ext uri="{FF2B5EF4-FFF2-40B4-BE49-F238E27FC236}">
                <a16:creationId xmlns:a16="http://schemas.microsoft.com/office/drawing/2014/main" xmlns="" id="{EA97DFB2-DBD9-E3F1-3C10-5D19E8BBE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486818"/>
            <a:ext cx="7708934" cy="4218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4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33727"/>
            <a:ext cx="8640417" cy="3693319"/>
          </a:xfrm>
          <a:prstGeom prst="rect">
            <a:avLst/>
          </a:prstGeom>
        </p:spPr>
        <p:txBody>
          <a:bodyPr wrap="square">
            <a:spAutoFit/>
          </a:bodyPr>
          <a:lstStyle/>
          <a:p>
            <a:pPr algn="just">
              <a:lnSpc>
                <a:spcPct val="150000"/>
              </a:lnSpc>
            </a:pPr>
            <a:r>
              <a:rPr lang="en-US" sz="1600" b="1" i="1" dirty="0" smtClean="0">
                <a:latin typeface="Cambria" pitchFamily="18" charset="0"/>
                <a:ea typeface="Cambria" pitchFamily="18" charset="0"/>
              </a:rPr>
              <a:t>Fabrication-Thermal spray method</a:t>
            </a:r>
          </a:p>
          <a:p>
            <a:pPr algn="just">
              <a:lnSpc>
                <a:spcPct val="150000"/>
              </a:lnSpc>
            </a:pPr>
            <a:r>
              <a:rPr lang="en-US" sz="1400" dirty="0">
                <a:latin typeface="Cambria" pitchFamily="18" charset="0"/>
                <a:ea typeface="Cambria" pitchFamily="18" charset="0"/>
              </a:rPr>
              <a:t>This is </a:t>
            </a:r>
            <a:r>
              <a:rPr lang="en-US" sz="1400" dirty="0" smtClean="0">
                <a:latin typeface="Cambria" pitchFamily="18" charset="0"/>
                <a:ea typeface="Cambria" pitchFamily="18" charset="0"/>
              </a:rPr>
              <a:t>an effective </a:t>
            </a:r>
            <a:r>
              <a:rPr lang="en-US" sz="1400" dirty="0">
                <a:latin typeface="Cambria" pitchFamily="18" charset="0"/>
                <a:ea typeface="Cambria" pitchFamily="18" charset="0"/>
              </a:rPr>
              <a:t>technique because agglomerated </a:t>
            </a:r>
            <a:r>
              <a:rPr lang="en-US" sz="1400" dirty="0" err="1">
                <a:latin typeface="Cambria" pitchFamily="18" charset="0"/>
                <a:ea typeface="Cambria" pitchFamily="18" charset="0"/>
              </a:rPr>
              <a:t>nanocrystalline</a:t>
            </a:r>
            <a:r>
              <a:rPr lang="en-US" sz="1400" dirty="0">
                <a:latin typeface="Cambria" pitchFamily="18" charset="0"/>
                <a:ea typeface="Cambria" pitchFamily="18" charset="0"/>
              </a:rPr>
              <a:t> </a:t>
            </a:r>
            <a:r>
              <a:rPr lang="en-US" sz="1400" dirty="0" smtClean="0">
                <a:latin typeface="Cambria" pitchFamily="18" charset="0"/>
                <a:ea typeface="Cambria" pitchFamily="18" charset="0"/>
              </a:rPr>
              <a:t>powders are </a:t>
            </a:r>
            <a:r>
              <a:rPr lang="en-US" sz="1400" dirty="0">
                <a:latin typeface="Cambria" pitchFamily="18" charset="0"/>
                <a:ea typeface="Cambria" pitchFamily="18" charset="0"/>
              </a:rPr>
              <a:t>melted, accelerated against a substrate and quenched </a:t>
            </a:r>
            <a:r>
              <a:rPr lang="en-US" sz="1400" dirty="0" smtClean="0">
                <a:latin typeface="Cambria" pitchFamily="18" charset="0"/>
                <a:ea typeface="Cambria" pitchFamily="18" charset="0"/>
              </a:rPr>
              <a:t>very rapidly </a:t>
            </a:r>
            <a:r>
              <a:rPr lang="en-US" sz="1400" dirty="0">
                <a:latin typeface="Cambria" pitchFamily="18" charset="0"/>
                <a:ea typeface="Cambria" pitchFamily="18" charset="0"/>
              </a:rPr>
              <a:t>in a single step. </a:t>
            </a:r>
            <a:endParaRPr lang="en-US" sz="1400" dirty="0" smtClean="0">
              <a:latin typeface="Cambria" pitchFamily="18" charset="0"/>
              <a:ea typeface="Cambria" pitchFamily="18" charset="0"/>
            </a:endParaRPr>
          </a:p>
          <a:p>
            <a:pPr algn="just">
              <a:lnSpc>
                <a:spcPct val="150000"/>
              </a:lnSpc>
            </a:pPr>
            <a:r>
              <a:rPr lang="en-US" sz="1400" dirty="0" smtClean="0">
                <a:latin typeface="Cambria" pitchFamily="18" charset="0"/>
                <a:ea typeface="Cambria" pitchFamily="18" charset="0"/>
              </a:rPr>
              <a:t>This </a:t>
            </a:r>
            <a:r>
              <a:rPr lang="en-US" sz="1400" dirty="0">
                <a:latin typeface="Cambria" pitchFamily="18" charset="0"/>
                <a:ea typeface="Cambria" pitchFamily="18" charset="0"/>
              </a:rPr>
              <a:t>rapid melting and </a:t>
            </a:r>
            <a:r>
              <a:rPr lang="en-US" sz="1400" dirty="0" smtClean="0">
                <a:latin typeface="Cambria" pitchFamily="18" charset="0"/>
                <a:ea typeface="Cambria" pitchFamily="18" charset="0"/>
              </a:rPr>
              <a:t>solidification promotes </a:t>
            </a:r>
            <a:r>
              <a:rPr lang="en-US" sz="1400" dirty="0">
                <a:latin typeface="Cambria" pitchFamily="18" charset="0"/>
                <a:ea typeface="Cambria" pitchFamily="18" charset="0"/>
              </a:rPr>
              <a:t>the retention of a </a:t>
            </a:r>
            <a:r>
              <a:rPr lang="en-US" sz="1400" dirty="0" err="1">
                <a:latin typeface="Cambria" pitchFamily="18" charset="0"/>
                <a:ea typeface="Cambria" pitchFamily="18" charset="0"/>
              </a:rPr>
              <a:t>nanocrystalline</a:t>
            </a:r>
            <a:r>
              <a:rPr lang="en-US" sz="1400" dirty="0">
                <a:latin typeface="Cambria" pitchFamily="18" charset="0"/>
                <a:ea typeface="Cambria" pitchFamily="18" charset="0"/>
              </a:rPr>
              <a:t> phase and </a:t>
            </a:r>
            <a:r>
              <a:rPr lang="en-US" sz="1400" dirty="0" smtClean="0">
                <a:latin typeface="Cambria" pitchFamily="18" charset="0"/>
                <a:ea typeface="Cambria" pitchFamily="18" charset="0"/>
              </a:rPr>
              <a:t>even amorphous </a:t>
            </a:r>
            <a:r>
              <a:rPr lang="en-US" sz="1400" dirty="0">
                <a:latin typeface="Cambria" pitchFamily="18" charset="0"/>
                <a:ea typeface="Cambria" pitchFamily="18" charset="0"/>
              </a:rPr>
              <a:t>structure. Retention of the </a:t>
            </a:r>
            <a:r>
              <a:rPr lang="en-US" sz="1400" dirty="0" err="1">
                <a:latin typeface="Cambria" pitchFamily="18" charset="0"/>
                <a:ea typeface="Cambria" pitchFamily="18" charset="0"/>
              </a:rPr>
              <a:t>nanocrystalline</a:t>
            </a:r>
            <a:r>
              <a:rPr lang="en-US" sz="1400" dirty="0">
                <a:latin typeface="Cambria" pitchFamily="18" charset="0"/>
                <a:ea typeface="Cambria" pitchFamily="18" charset="0"/>
              </a:rPr>
              <a:t> </a:t>
            </a:r>
            <a:r>
              <a:rPr lang="en-US" sz="1400" dirty="0" smtClean="0">
                <a:latin typeface="Cambria" pitchFamily="18" charset="0"/>
                <a:ea typeface="Cambria" pitchFamily="18" charset="0"/>
              </a:rPr>
              <a:t>structure leads </a:t>
            </a:r>
            <a:r>
              <a:rPr lang="en-US" sz="1400" dirty="0">
                <a:latin typeface="Cambria" pitchFamily="18" charset="0"/>
                <a:ea typeface="Cambria" pitchFamily="18" charset="0"/>
              </a:rPr>
              <a:t>to enhanced wear </a:t>
            </a:r>
            <a:r>
              <a:rPr lang="en-US" sz="1400" dirty="0" err="1">
                <a:latin typeface="Cambria" pitchFamily="18" charset="0"/>
                <a:ea typeface="Cambria" pitchFamily="18" charset="0"/>
              </a:rPr>
              <a:t>behaviour</a:t>
            </a:r>
            <a:r>
              <a:rPr lang="en-US" sz="1400" dirty="0">
                <a:latin typeface="Cambria" pitchFamily="18" charset="0"/>
                <a:ea typeface="Cambria" pitchFamily="18" charset="0"/>
              </a:rPr>
              <a:t>, greater hardness and </a:t>
            </a:r>
            <a:r>
              <a:rPr lang="en-US" sz="1400" dirty="0" smtClean="0">
                <a:latin typeface="Cambria" pitchFamily="18" charset="0"/>
                <a:ea typeface="Cambria" pitchFamily="18" charset="0"/>
              </a:rPr>
              <a:t>sometimes a </a:t>
            </a:r>
            <a:r>
              <a:rPr lang="en-US" sz="1400" dirty="0">
                <a:latin typeface="Cambria" pitchFamily="18" charset="0"/>
                <a:ea typeface="Cambria" pitchFamily="18" charset="0"/>
              </a:rPr>
              <a:t>reduced coefficient of friction compared to </a:t>
            </a:r>
            <a:r>
              <a:rPr lang="en-US" sz="1400" dirty="0" smtClean="0">
                <a:latin typeface="Cambria" pitchFamily="18" charset="0"/>
                <a:ea typeface="Cambria" pitchFamily="18" charset="0"/>
              </a:rPr>
              <a:t>conventional coatings.</a:t>
            </a:r>
          </a:p>
          <a:p>
            <a:pPr algn="just">
              <a:lnSpc>
                <a:spcPct val="150000"/>
              </a:lnSpc>
            </a:pPr>
            <a:endParaRPr lang="en-US" sz="1400"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Thermal spray is a versatile manufacturing process used to apply coatings or create free-standing parts by projecting small molten or semi-molten particles onto a substrate. When used for the fabrication of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this process involves incorporating </a:t>
            </a:r>
            <a:r>
              <a:rPr lang="en-US" sz="1400" dirty="0" err="1">
                <a:latin typeface="Cambria" pitchFamily="18" charset="0"/>
                <a:ea typeface="Cambria" pitchFamily="18" charset="0"/>
              </a:rPr>
              <a:t>nanoscale</a:t>
            </a:r>
            <a:r>
              <a:rPr lang="en-US" sz="1400" dirty="0">
                <a:latin typeface="Cambria" pitchFamily="18" charset="0"/>
                <a:ea typeface="Cambria" pitchFamily="18" charset="0"/>
              </a:rPr>
              <a:t> materials into the thermal spray feedstock to enhance the properties of the resulting coatings or parts.</a:t>
            </a:r>
          </a:p>
        </p:txBody>
      </p:sp>
      <p:sp>
        <p:nvSpPr>
          <p:cNvPr id="7" name="TextBox 6"/>
          <p:cNvSpPr txBox="1"/>
          <p:nvPr/>
        </p:nvSpPr>
        <p:spPr>
          <a:xfrm>
            <a:off x="4913355" y="10966"/>
            <a:ext cx="4230645"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Fabrication-Thermal spray</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58758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3357"/>
            <a:ext cx="5041900" cy="454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13355" y="10966"/>
            <a:ext cx="4230645"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Fabrication-Thermal spray</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56614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33727"/>
            <a:ext cx="8640417" cy="4016484"/>
          </a:xfrm>
          <a:prstGeom prst="rect">
            <a:avLst/>
          </a:prstGeom>
        </p:spPr>
        <p:txBody>
          <a:bodyPr wrap="square">
            <a:spAutoFit/>
          </a:bodyPr>
          <a:lstStyle/>
          <a:p>
            <a:pPr algn="just">
              <a:lnSpc>
                <a:spcPct val="150000"/>
              </a:lnSpc>
            </a:pPr>
            <a:r>
              <a:rPr lang="en-US" sz="1600" b="1" i="1" dirty="0" smtClean="0">
                <a:latin typeface="Cambria" pitchFamily="18" charset="0"/>
                <a:ea typeface="Cambria" pitchFamily="18" charset="0"/>
              </a:rPr>
              <a:t>Fabrication-Microwave Synthesis method</a:t>
            </a:r>
          </a:p>
          <a:p>
            <a:pPr algn="just">
              <a:lnSpc>
                <a:spcPct val="150000"/>
              </a:lnSpc>
            </a:pPr>
            <a:r>
              <a:rPr lang="en-US" sz="1400" dirty="0">
                <a:latin typeface="Cambria" pitchFamily="18" charset="0"/>
                <a:ea typeface="Cambria" pitchFamily="18" charset="0"/>
              </a:rPr>
              <a:t>MW synthesis is the application of MW radiation in </a:t>
            </a:r>
            <a:r>
              <a:rPr lang="en-US" sz="1400" dirty="0" smtClean="0">
                <a:latin typeface="Cambria" pitchFamily="18" charset="0"/>
                <a:ea typeface="Cambria" pitchFamily="18" charset="0"/>
              </a:rPr>
              <a:t>forming desired </a:t>
            </a:r>
            <a:r>
              <a:rPr lang="en-US" sz="1400" dirty="0">
                <a:latin typeface="Cambria" pitchFamily="18" charset="0"/>
                <a:ea typeface="Cambria" pitchFamily="18" charset="0"/>
              </a:rPr>
              <a:t>products. MWs act as high-frequency electric fields </a:t>
            </a:r>
            <a:r>
              <a:rPr lang="en-US" sz="1400" dirty="0" smtClean="0">
                <a:latin typeface="Cambria" pitchFamily="18" charset="0"/>
                <a:ea typeface="Cambria" pitchFamily="18" charset="0"/>
              </a:rPr>
              <a:t>and will </a:t>
            </a:r>
            <a:r>
              <a:rPr lang="en-US" sz="1400" dirty="0">
                <a:latin typeface="Cambria" pitchFamily="18" charset="0"/>
                <a:ea typeface="Cambria" pitchFamily="18" charset="0"/>
              </a:rPr>
              <a:t>generally heat any material containing mobile </a:t>
            </a:r>
            <a:r>
              <a:rPr lang="en-US" sz="1400" dirty="0" smtClean="0">
                <a:latin typeface="Cambria" pitchFamily="18" charset="0"/>
                <a:ea typeface="Cambria" pitchFamily="18" charset="0"/>
              </a:rPr>
              <a:t>electric charges</a:t>
            </a:r>
            <a:r>
              <a:rPr lang="en-US" sz="1400" dirty="0">
                <a:latin typeface="Cambria" pitchFamily="18" charset="0"/>
                <a:ea typeface="Cambria" pitchFamily="18" charset="0"/>
              </a:rPr>
              <a:t>, such as polar molecules in a solvent or conducting </a:t>
            </a:r>
            <a:r>
              <a:rPr lang="en-US" sz="1400" dirty="0" smtClean="0">
                <a:latin typeface="Cambria" pitchFamily="18" charset="0"/>
                <a:ea typeface="Cambria" pitchFamily="18" charset="0"/>
              </a:rPr>
              <a:t>ions in </a:t>
            </a:r>
            <a:r>
              <a:rPr lang="en-US" sz="1400" dirty="0">
                <a:latin typeface="Cambria" pitchFamily="18" charset="0"/>
                <a:ea typeface="Cambria" pitchFamily="18" charset="0"/>
              </a:rPr>
              <a:t>a solid</a:t>
            </a:r>
            <a:r>
              <a:rPr lang="en-US" sz="1400" dirty="0" smtClean="0">
                <a:latin typeface="Cambria" pitchFamily="18" charset="0"/>
                <a:ea typeface="Cambria" pitchFamily="18" charset="0"/>
              </a:rPr>
              <a:t>.</a:t>
            </a:r>
          </a:p>
          <a:p>
            <a:pPr algn="just">
              <a:lnSpc>
                <a:spcPct val="150000"/>
              </a:lnSpc>
            </a:pPr>
            <a:endParaRPr lang="en-US" sz="1400" dirty="0" smtClean="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Polar solvents are heated as their component </a:t>
            </a:r>
            <a:r>
              <a:rPr lang="en-US" sz="1400" dirty="0" smtClean="0">
                <a:latin typeface="Cambria" pitchFamily="18" charset="0"/>
                <a:ea typeface="Cambria" pitchFamily="18" charset="0"/>
              </a:rPr>
              <a:t>molecules are </a:t>
            </a:r>
            <a:r>
              <a:rPr lang="en-US" sz="1400" dirty="0">
                <a:latin typeface="Cambria" pitchFamily="18" charset="0"/>
                <a:ea typeface="Cambria" pitchFamily="18" charset="0"/>
              </a:rPr>
              <a:t>forced to rotate with the field and lose energy </a:t>
            </a:r>
            <a:r>
              <a:rPr lang="en-US" sz="1400" dirty="0" smtClean="0">
                <a:latin typeface="Cambria" pitchFamily="18" charset="0"/>
                <a:ea typeface="Cambria" pitchFamily="18" charset="0"/>
              </a:rPr>
              <a:t>during collisions.</a:t>
            </a:r>
          </a:p>
          <a:p>
            <a:pPr algn="just">
              <a:lnSpc>
                <a:spcPct val="150000"/>
              </a:lnSpc>
            </a:pPr>
            <a:endParaRPr lang="en-US" sz="1400"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Conventional heating usually involves the use of a furnace or oil bath, which heats the walls of the reactor by convection or conduction. The core of the sample takes a much longer time </a:t>
            </a:r>
            <a:r>
              <a:rPr lang="en-US" sz="1400" dirty="0" smtClean="0">
                <a:latin typeface="Cambria" pitchFamily="18" charset="0"/>
                <a:ea typeface="Cambria" pitchFamily="18" charset="0"/>
              </a:rPr>
              <a:t>to achieve </a:t>
            </a:r>
            <a:r>
              <a:rPr lang="en-US" sz="1400" dirty="0">
                <a:latin typeface="Cambria" pitchFamily="18" charset="0"/>
                <a:ea typeface="Cambria" pitchFamily="18" charset="0"/>
              </a:rPr>
              <a:t>the target temperature – for example, heating a </a:t>
            </a:r>
            <a:r>
              <a:rPr lang="en-US" sz="1400" dirty="0" smtClean="0">
                <a:latin typeface="Cambria" pitchFamily="18" charset="0"/>
                <a:ea typeface="Cambria" pitchFamily="18" charset="0"/>
              </a:rPr>
              <a:t>large sample </a:t>
            </a:r>
            <a:r>
              <a:rPr lang="en-US" sz="1400" dirty="0">
                <a:latin typeface="Cambria" pitchFamily="18" charset="0"/>
                <a:ea typeface="Cambria" pitchFamily="18" charset="0"/>
              </a:rPr>
              <a:t>of ceramic bricks. MW heating is able to heat the </a:t>
            </a:r>
            <a:r>
              <a:rPr lang="en-US" sz="1400" dirty="0" smtClean="0">
                <a:latin typeface="Cambria" pitchFamily="18" charset="0"/>
                <a:ea typeface="Cambria" pitchFamily="18" charset="0"/>
              </a:rPr>
              <a:t>target compounds </a:t>
            </a:r>
            <a:r>
              <a:rPr lang="en-US" sz="1400" dirty="0">
                <a:latin typeface="Cambria" pitchFamily="18" charset="0"/>
                <a:ea typeface="Cambria" pitchFamily="18" charset="0"/>
              </a:rPr>
              <a:t>without heating the entire furnace or oil bath, </a:t>
            </a:r>
            <a:r>
              <a:rPr lang="en-US" sz="1400" dirty="0" smtClean="0">
                <a:latin typeface="Cambria" pitchFamily="18" charset="0"/>
                <a:ea typeface="Cambria" pitchFamily="18" charset="0"/>
              </a:rPr>
              <a:t>which saves </a:t>
            </a:r>
            <a:r>
              <a:rPr lang="en-US" sz="1400" dirty="0">
                <a:latin typeface="Cambria" pitchFamily="18" charset="0"/>
                <a:ea typeface="Cambria" pitchFamily="18" charset="0"/>
              </a:rPr>
              <a:t>time and energy.</a:t>
            </a:r>
          </a:p>
        </p:txBody>
      </p:sp>
      <p:sp>
        <p:nvSpPr>
          <p:cNvPr id="7" name="TextBox 6"/>
          <p:cNvSpPr txBox="1"/>
          <p:nvPr/>
        </p:nvSpPr>
        <p:spPr>
          <a:xfrm>
            <a:off x="3808885" y="10966"/>
            <a:ext cx="5335115"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Fabrication-Microwave Synthesis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551871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33727"/>
            <a:ext cx="8640417" cy="4016484"/>
          </a:xfrm>
          <a:prstGeom prst="rect">
            <a:avLst/>
          </a:prstGeom>
        </p:spPr>
        <p:txBody>
          <a:bodyPr wrap="square">
            <a:spAutoFit/>
          </a:bodyPr>
          <a:lstStyle/>
          <a:p>
            <a:pPr algn="just">
              <a:lnSpc>
                <a:spcPct val="150000"/>
              </a:lnSpc>
            </a:pPr>
            <a:r>
              <a:rPr lang="en-US" sz="1600" b="1" i="1" dirty="0" smtClean="0">
                <a:latin typeface="Cambria" pitchFamily="18" charset="0"/>
                <a:ea typeface="Cambria" pitchFamily="18" charset="0"/>
              </a:rPr>
              <a:t>Fabrication-Microwave Synthesis method</a:t>
            </a:r>
          </a:p>
          <a:p>
            <a:pPr algn="just">
              <a:lnSpc>
                <a:spcPct val="150000"/>
              </a:lnSpc>
            </a:pPr>
            <a:r>
              <a:rPr lang="en-US" sz="1400" dirty="0">
                <a:latin typeface="Cambria" pitchFamily="18" charset="0"/>
                <a:ea typeface="Cambria" pitchFamily="18" charset="0"/>
              </a:rPr>
              <a:t>MW synthesis is the application of MW radiation in </a:t>
            </a:r>
            <a:r>
              <a:rPr lang="en-US" sz="1400" dirty="0" smtClean="0">
                <a:latin typeface="Cambria" pitchFamily="18" charset="0"/>
                <a:ea typeface="Cambria" pitchFamily="18" charset="0"/>
              </a:rPr>
              <a:t>forming desired </a:t>
            </a:r>
            <a:r>
              <a:rPr lang="en-US" sz="1400" dirty="0">
                <a:latin typeface="Cambria" pitchFamily="18" charset="0"/>
                <a:ea typeface="Cambria" pitchFamily="18" charset="0"/>
              </a:rPr>
              <a:t>products. MWs act as high-frequency electric fields </a:t>
            </a:r>
            <a:r>
              <a:rPr lang="en-US" sz="1400" dirty="0" smtClean="0">
                <a:latin typeface="Cambria" pitchFamily="18" charset="0"/>
                <a:ea typeface="Cambria" pitchFamily="18" charset="0"/>
              </a:rPr>
              <a:t>and will </a:t>
            </a:r>
            <a:r>
              <a:rPr lang="en-US" sz="1400" dirty="0">
                <a:latin typeface="Cambria" pitchFamily="18" charset="0"/>
                <a:ea typeface="Cambria" pitchFamily="18" charset="0"/>
              </a:rPr>
              <a:t>generally heat any material containing mobile </a:t>
            </a:r>
            <a:r>
              <a:rPr lang="en-US" sz="1400" dirty="0" smtClean="0">
                <a:latin typeface="Cambria" pitchFamily="18" charset="0"/>
                <a:ea typeface="Cambria" pitchFamily="18" charset="0"/>
              </a:rPr>
              <a:t>electric charges</a:t>
            </a:r>
            <a:r>
              <a:rPr lang="en-US" sz="1400" dirty="0">
                <a:latin typeface="Cambria" pitchFamily="18" charset="0"/>
                <a:ea typeface="Cambria" pitchFamily="18" charset="0"/>
              </a:rPr>
              <a:t>, such as polar molecules in a solvent or conducting </a:t>
            </a:r>
            <a:r>
              <a:rPr lang="en-US" sz="1400" dirty="0" smtClean="0">
                <a:latin typeface="Cambria" pitchFamily="18" charset="0"/>
                <a:ea typeface="Cambria" pitchFamily="18" charset="0"/>
              </a:rPr>
              <a:t>ions in </a:t>
            </a:r>
            <a:r>
              <a:rPr lang="en-US" sz="1400" dirty="0">
                <a:latin typeface="Cambria" pitchFamily="18" charset="0"/>
                <a:ea typeface="Cambria" pitchFamily="18" charset="0"/>
              </a:rPr>
              <a:t>a solid</a:t>
            </a:r>
            <a:r>
              <a:rPr lang="en-US" sz="1400" dirty="0" smtClean="0">
                <a:latin typeface="Cambria" pitchFamily="18" charset="0"/>
                <a:ea typeface="Cambria" pitchFamily="18" charset="0"/>
              </a:rPr>
              <a:t>.</a:t>
            </a:r>
          </a:p>
          <a:p>
            <a:pPr algn="just">
              <a:lnSpc>
                <a:spcPct val="150000"/>
              </a:lnSpc>
            </a:pPr>
            <a:endParaRPr lang="en-US" sz="1400" dirty="0" smtClean="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Polar solvents are heated as their component </a:t>
            </a:r>
            <a:r>
              <a:rPr lang="en-US" sz="1400" dirty="0" smtClean="0">
                <a:latin typeface="Cambria" pitchFamily="18" charset="0"/>
                <a:ea typeface="Cambria" pitchFamily="18" charset="0"/>
              </a:rPr>
              <a:t>molecules are </a:t>
            </a:r>
            <a:r>
              <a:rPr lang="en-US" sz="1400" dirty="0">
                <a:latin typeface="Cambria" pitchFamily="18" charset="0"/>
                <a:ea typeface="Cambria" pitchFamily="18" charset="0"/>
              </a:rPr>
              <a:t>forced to rotate with the field and lose energy </a:t>
            </a:r>
            <a:r>
              <a:rPr lang="en-US" sz="1400" dirty="0" smtClean="0">
                <a:latin typeface="Cambria" pitchFamily="18" charset="0"/>
                <a:ea typeface="Cambria" pitchFamily="18" charset="0"/>
              </a:rPr>
              <a:t>during collisions.</a:t>
            </a:r>
          </a:p>
          <a:p>
            <a:pPr algn="just">
              <a:lnSpc>
                <a:spcPct val="150000"/>
              </a:lnSpc>
            </a:pPr>
            <a:endParaRPr lang="en-US" sz="1400"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Conventional heating usually involves the use of a furnace or oil bath, which heats the walls of the reactor by convection or conduction. The core of the sample takes a much longer time </a:t>
            </a:r>
            <a:r>
              <a:rPr lang="en-US" sz="1400" dirty="0" smtClean="0">
                <a:latin typeface="Cambria" pitchFamily="18" charset="0"/>
                <a:ea typeface="Cambria" pitchFamily="18" charset="0"/>
              </a:rPr>
              <a:t>to achieve </a:t>
            </a:r>
            <a:r>
              <a:rPr lang="en-US" sz="1400" dirty="0">
                <a:latin typeface="Cambria" pitchFamily="18" charset="0"/>
                <a:ea typeface="Cambria" pitchFamily="18" charset="0"/>
              </a:rPr>
              <a:t>the target temperature – for example, heating a </a:t>
            </a:r>
            <a:r>
              <a:rPr lang="en-US" sz="1400" dirty="0" smtClean="0">
                <a:latin typeface="Cambria" pitchFamily="18" charset="0"/>
                <a:ea typeface="Cambria" pitchFamily="18" charset="0"/>
              </a:rPr>
              <a:t>large sample </a:t>
            </a:r>
            <a:r>
              <a:rPr lang="en-US" sz="1400" dirty="0">
                <a:latin typeface="Cambria" pitchFamily="18" charset="0"/>
                <a:ea typeface="Cambria" pitchFamily="18" charset="0"/>
              </a:rPr>
              <a:t>of ceramic bricks. MW heating is able to heat the </a:t>
            </a:r>
            <a:r>
              <a:rPr lang="en-US" sz="1400" dirty="0" smtClean="0">
                <a:latin typeface="Cambria" pitchFamily="18" charset="0"/>
                <a:ea typeface="Cambria" pitchFamily="18" charset="0"/>
              </a:rPr>
              <a:t>target compounds </a:t>
            </a:r>
            <a:r>
              <a:rPr lang="en-US" sz="1400" dirty="0">
                <a:latin typeface="Cambria" pitchFamily="18" charset="0"/>
                <a:ea typeface="Cambria" pitchFamily="18" charset="0"/>
              </a:rPr>
              <a:t>without heating the entire furnace or oil bath, </a:t>
            </a:r>
            <a:r>
              <a:rPr lang="en-US" sz="1400" dirty="0" smtClean="0">
                <a:latin typeface="Cambria" pitchFamily="18" charset="0"/>
                <a:ea typeface="Cambria" pitchFamily="18" charset="0"/>
              </a:rPr>
              <a:t>which saves </a:t>
            </a:r>
            <a:r>
              <a:rPr lang="en-US" sz="1400" dirty="0">
                <a:latin typeface="Cambria" pitchFamily="18" charset="0"/>
                <a:ea typeface="Cambria" pitchFamily="18" charset="0"/>
              </a:rPr>
              <a:t>time and energy.</a:t>
            </a:r>
          </a:p>
        </p:txBody>
      </p:sp>
      <p:sp>
        <p:nvSpPr>
          <p:cNvPr id="7" name="TextBox 6"/>
          <p:cNvSpPr txBox="1"/>
          <p:nvPr/>
        </p:nvSpPr>
        <p:spPr>
          <a:xfrm>
            <a:off x="3808885" y="10966"/>
            <a:ext cx="5335115"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Fabrication-Microwave Synthesis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89992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08885" y="10966"/>
            <a:ext cx="5335115"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Fabrication-Microwave Synthesis</a:t>
            </a:r>
          </a:p>
        </p:txBody>
      </p:sp>
      <p:pic>
        <p:nvPicPr>
          <p:cNvPr id="2050" name="Picture 2" descr="Molecules | Free Full-Text | Microwave-Assisted Synthesis: Can Transition  Metal Complexes Take Advantage of This &amp;ldquo;Green&amp;rdquo; Method?">
            <a:extLst>
              <a:ext uri="{FF2B5EF4-FFF2-40B4-BE49-F238E27FC236}">
                <a16:creationId xmlns:a16="http://schemas.microsoft.com/office/drawing/2014/main" xmlns="" id="{A1F27E8C-B080-161A-7851-E9BFEAEE9A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737" y="766015"/>
            <a:ext cx="7756525" cy="437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420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193040" y="836435"/>
            <a:ext cx="8722360" cy="2839239"/>
          </a:xfrm>
          <a:prstGeom prst="rect">
            <a:avLst/>
          </a:prstGeom>
          <a:noFill/>
        </p:spPr>
        <p:txBody>
          <a:bodyPr wrap="square">
            <a:spAutoFit/>
          </a:bodyPr>
          <a:lstStyle/>
          <a:p>
            <a:pPr algn="just" fontAlgn="auto">
              <a:lnSpc>
                <a:spcPct val="150000"/>
              </a:lnSpc>
            </a:pPr>
            <a:r>
              <a:rPr lang="en-US" sz="1700" dirty="0">
                <a:latin typeface="Cambria" pitchFamily="18" charset="0"/>
                <a:ea typeface="Cambria" pitchFamily="18" charset="0"/>
              </a:rPr>
              <a:t>Composites are </a:t>
            </a:r>
            <a:r>
              <a:rPr lang="en-US" sz="1700" b="1" i="1" dirty="0">
                <a:latin typeface="Cambria" pitchFamily="18" charset="0"/>
                <a:ea typeface="Cambria" pitchFamily="18" charset="0"/>
              </a:rPr>
              <a:t>combinations of two materials </a:t>
            </a:r>
            <a:r>
              <a:rPr lang="en-US" sz="1700" dirty="0">
                <a:latin typeface="Cambria" pitchFamily="18" charset="0"/>
                <a:ea typeface="Cambria" pitchFamily="18" charset="0"/>
              </a:rPr>
              <a:t>in which one of </a:t>
            </a:r>
            <a:r>
              <a:rPr lang="en-US" sz="1700" dirty="0" smtClean="0">
                <a:latin typeface="Cambria" pitchFamily="18" charset="0"/>
                <a:ea typeface="Cambria" pitchFamily="18" charset="0"/>
              </a:rPr>
              <a:t>the material </a:t>
            </a:r>
            <a:r>
              <a:rPr lang="en-US" sz="1700" dirty="0">
                <a:latin typeface="Cambria" pitchFamily="18" charset="0"/>
                <a:ea typeface="Cambria" pitchFamily="18" charset="0"/>
              </a:rPr>
              <a:t>is called the </a:t>
            </a:r>
            <a:r>
              <a:rPr lang="en-US" sz="1700" b="1" i="1" dirty="0">
                <a:latin typeface="Cambria" pitchFamily="18" charset="0"/>
                <a:ea typeface="Cambria" pitchFamily="18" charset="0"/>
              </a:rPr>
              <a:t>reinforcing phase</a:t>
            </a:r>
            <a:r>
              <a:rPr lang="en-US" sz="1700" dirty="0">
                <a:latin typeface="Cambria" pitchFamily="18" charset="0"/>
                <a:ea typeface="Cambria" pitchFamily="18" charset="0"/>
              </a:rPr>
              <a:t>, is in the form of fibers, </a:t>
            </a:r>
            <a:r>
              <a:rPr lang="en-US" sz="1700" dirty="0" smtClean="0">
                <a:latin typeface="Cambria" pitchFamily="18" charset="0"/>
                <a:ea typeface="Cambria" pitchFamily="18" charset="0"/>
              </a:rPr>
              <a:t>sheets, or </a:t>
            </a:r>
            <a:r>
              <a:rPr lang="en-US" sz="1700" dirty="0">
                <a:latin typeface="Cambria" pitchFamily="18" charset="0"/>
                <a:ea typeface="Cambria" pitchFamily="18" charset="0"/>
              </a:rPr>
              <a:t>particles, and is embedded in the other material called the </a:t>
            </a:r>
            <a:r>
              <a:rPr lang="en-US" sz="1700" dirty="0" smtClean="0">
                <a:latin typeface="Cambria" pitchFamily="18" charset="0"/>
                <a:ea typeface="Cambria" pitchFamily="18" charset="0"/>
              </a:rPr>
              <a:t>matrix phase.</a:t>
            </a:r>
            <a:endParaRPr lang="en-US" sz="1700" dirty="0">
              <a:latin typeface="Cambria" pitchFamily="18" charset="0"/>
              <a:ea typeface="Cambria" pitchFamily="18" charset="0"/>
            </a:endParaRPr>
          </a:p>
          <a:p>
            <a:pPr algn="just" fontAlgn="auto">
              <a:lnSpc>
                <a:spcPct val="150000"/>
              </a:lnSpc>
            </a:pPr>
            <a:r>
              <a:rPr lang="en-US" sz="1700" dirty="0">
                <a:latin typeface="Cambria" pitchFamily="18" charset="0"/>
                <a:ea typeface="Cambria" pitchFamily="18" charset="0"/>
              </a:rPr>
              <a:t>Typically, reinforcing materials are strong with low densities while </a:t>
            </a:r>
            <a:r>
              <a:rPr lang="en-US" sz="1700" dirty="0" smtClean="0">
                <a:latin typeface="Cambria" pitchFamily="18" charset="0"/>
                <a:ea typeface="Cambria" pitchFamily="18" charset="0"/>
              </a:rPr>
              <a:t>the matrix </a:t>
            </a:r>
            <a:r>
              <a:rPr lang="en-US" sz="1700" dirty="0">
                <a:latin typeface="Cambria" pitchFamily="18" charset="0"/>
                <a:ea typeface="Cambria" pitchFamily="18" charset="0"/>
              </a:rPr>
              <a:t>is usually a ductile or tough material. If the composite is </a:t>
            </a:r>
            <a:r>
              <a:rPr lang="en-US" sz="1700" dirty="0" smtClean="0">
                <a:latin typeface="Cambria" pitchFamily="18" charset="0"/>
                <a:ea typeface="Cambria" pitchFamily="18" charset="0"/>
              </a:rPr>
              <a:t>designed and </a:t>
            </a:r>
            <a:r>
              <a:rPr lang="en-US" sz="1700" dirty="0">
                <a:latin typeface="Cambria" pitchFamily="18" charset="0"/>
                <a:ea typeface="Cambria" pitchFamily="18" charset="0"/>
              </a:rPr>
              <a:t>fabricated correctly, </a:t>
            </a:r>
            <a:r>
              <a:rPr lang="en-US" sz="1700" b="1" i="1" dirty="0">
                <a:latin typeface="Cambria" pitchFamily="18" charset="0"/>
                <a:ea typeface="Cambria" pitchFamily="18" charset="0"/>
              </a:rPr>
              <a:t>it combines the strength of the </a:t>
            </a:r>
            <a:r>
              <a:rPr lang="en-US" sz="1700" b="1" i="1" dirty="0" smtClean="0">
                <a:latin typeface="Cambria" pitchFamily="18" charset="0"/>
                <a:ea typeface="Cambria" pitchFamily="18" charset="0"/>
              </a:rPr>
              <a:t>reinforcement with </a:t>
            </a:r>
            <a:r>
              <a:rPr lang="en-US" sz="1700" b="1" i="1" dirty="0">
                <a:latin typeface="Cambria" pitchFamily="18" charset="0"/>
                <a:ea typeface="Cambria" pitchFamily="18" charset="0"/>
              </a:rPr>
              <a:t>the toughness</a:t>
            </a:r>
            <a:r>
              <a:rPr lang="en-US" sz="1700" dirty="0">
                <a:latin typeface="Cambria" pitchFamily="18" charset="0"/>
                <a:ea typeface="Cambria" pitchFamily="18" charset="0"/>
              </a:rPr>
              <a:t> of the matrix to achieve a combination of </a:t>
            </a:r>
            <a:r>
              <a:rPr lang="en-US" sz="1700" b="1" i="1" dirty="0" smtClean="0">
                <a:latin typeface="Cambria" pitchFamily="18" charset="0"/>
                <a:ea typeface="Cambria" pitchFamily="18" charset="0"/>
              </a:rPr>
              <a:t>desirable properties </a:t>
            </a:r>
            <a:r>
              <a:rPr lang="en-US" sz="1700" b="1" i="1" dirty="0">
                <a:latin typeface="Cambria" pitchFamily="18" charset="0"/>
                <a:ea typeface="Cambria" pitchFamily="18" charset="0"/>
              </a:rPr>
              <a:t>not available in any single conventional material</a:t>
            </a:r>
            <a:r>
              <a:rPr lang="en-US" sz="1700" dirty="0">
                <a:latin typeface="Cambria" pitchFamily="18" charset="0"/>
                <a:ea typeface="Cambria" pitchFamily="18" charset="0"/>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12" y="3867150"/>
            <a:ext cx="454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xmlns="" id="{70BB9B63-3C0D-B887-8DEE-6CB2CE9085AB}"/>
              </a:ext>
            </a:extLst>
          </p:cNvPr>
          <p:cNvSpPr txBox="1"/>
          <p:nvPr/>
        </p:nvSpPr>
        <p:spPr>
          <a:xfrm>
            <a:off x="222857" y="328000"/>
            <a:ext cx="8722360" cy="1015663"/>
          </a:xfrm>
          <a:prstGeom prst="rect">
            <a:avLst/>
          </a:prstGeom>
          <a:noFill/>
        </p:spPr>
        <p:txBody>
          <a:bodyPr wrap="square">
            <a:spAutoFit/>
          </a:bodyPr>
          <a:lstStyle/>
          <a:p>
            <a:pPr algn="just" fontAlgn="auto">
              <a:lnSpc>
                <a:spcPct val="150000"/>
              </a:lnSpc>
            </a:pPr>
            <a:r>
              <a:rPr lang="en-US" sz="2000" b="1" i="1" dirty="0" smtClean="0">
                <a:latin typeface="Cambria" pitchFamily="18" charset="0"/>
                <a:ea typeface="Cambria" pitchFamily="18" charset="0"/>
              </a:rPr>
              <a:t>Composite Materials:</a:t>
            </a:r>
          </a:p>
          <a:p>
            <a:pPr algn="just" fontAlgn="auto">
              <a:lnSpc>
                <a:spcPct val="150000"/>
              </a:lnSpc>
            </a:pPr>
            <a:endParaRPr lang="en-US" sz="2000" b="1" i="1" dirty="0">
              <a:latin typeface="Cambria" pitchFamily="18" charset="0"/>
              <a:ea typeface="Cambria" pitchFamily="18" charset="0"/>
            </a:endParaRPr>
          </a:p>
        </p:txBody>
      </p:sp>
      <p:sp>
        <p:nvSpPr>
          <p:cNvPr id="9" name="TextBox 8"/>
          <p:cNvSpPr txBox="1"/>
          <p:nvPr/>
        </p:nvSpPr>
        <p:spPr>
          <a:xfrm>
            <a:off x="4531840" y="10966"/>
            <a:ext cx="4612160"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-Introduction</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381058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33727"/>
            <a:ext cx="8640417" cy="3739485"/>
          </a:xfrm>
          <a:prstGeom prst="rect">
            <a:avLst/>
          </a:prstGeom>
        </p:spPr>
        <p:txBody>
          <a:bodyPr wrap="square">
            <a:spAutoFit/>
          </a:bodyPr>
          <a:lstStyle/>
          <a:p>
            <a:pPr algn="just">
              <a:lnSpc>
                <a:spcPct val="150000"/>
              </a:lnSpc>
            </a:pPr>
            <a:r>
              <a:rPr lang="en-US" sz="1600" b="1" i="1" dirty="0">
                <a:latin typeface="Cambria" pitchFamily="18" charset="0"/>
                <a:ea typeface="Cambria" pitchFamily="18" charset="0"/>
              </a:rPr>
              <a:t>Electrochemical synthesis of </a:t>
            </a:r>
            <a:r>
              <a:rPr lang="en-US" sz="1600" b="1" i="1" dirty="0" err="1" smtClean="0">
                <a:latin typeface="Cambria" pitchFamily="18" charset="0"/>
                <a:ea typeface="Cambria" pitchFamily="18" charset="0"/>
              </a:rPr>
              <a:t>nanocomposites</a:t>
            </a:r>
            <a:endParaRPr lang="en-US" sz="1600" b="1" i="1" dirty="0" smtClean="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Among the numerous synthesis routes employed to grow zinc </a:t>
            </a:r>
            <a:r>
              <a:rPr lang="en-US" sz="1400" dirty="0" smtClean="0">
                <a:latin typeface="Cambria" pitchFamily="18" charset="0"/>
                <a:ea typeface="Cambria" pitchFamily="18" charset="0"/>
              </a:rPr>
              <a:t>oxide (</a:t>
            </a:r>
            <a:r>
              <a:rPr lang="en-US" sz="1400" dirty="0" err="1" smtClean="0">
                <a:latin typeface="Cambria" pitchFamily="18" charset="0"/>
                <a:ea typeface="Cambria" pitchFamily="18" charset="0"/>
              </a:rPr>
              <a:t>ZnO</a:t>
            </a:r>
            <a:r>
              <a:rPr lang="en-US" sz="1400" dirty="0">
                <a:latin typeface="Cambria" pitchFamily="18" charset="0"/>
                <a:ea typeface="Cambria" pitchFamily="18" charset="0"/>
              </a:rPr>
              <a:t>) nanostructures, electrochemical synthesis has been </a:t>
            </a:r>
            <a:r>
              <a:rPr lang="en-US" sz="1400" dirty="0" err="1" smtClean="0">
                <a:latin typeface="Cambria" pitchFamily="18" charset="0"/>
                <a:ea typeface="Cambria" pitchFamily="18" charset="0"/>
              </a:rPr>
              <a:t>recognised</a:t>
            </a:r>
            <a:r>
              <a:rPr lang="en-US" sz="1400" dirty="0" smtClean="0">
                <a:latin typeface="Cambria" pitchFamily="18" charset="0"/>
                <a:ea typeface="Cambria" pitchFamily="18" charset="0"/>
              </a:rPr>
              <a:t> as </a:t>
            </a:r>
            <a:r>
              <a:rPr lang="en-US" sz="1400" dirty="0">
                <a:latin typeface="Cambria" pitchFamily="18" charset="0"/>
                <a:ea typeface="Cambria" pitchFamily="18" charset="0"/>
              </a:rPr>
              <a:t>a potential technique because it is simple, economical and easy </a:t>
            </a:r>
            <a:r>
              <a:rPr lang="en-US" sz="1400" dirty="0" smtClean="0">
                <a:latin typeface="Cambria" pitchFamily="18" charset="0"/>
                <a:ea typeface="Cambria" pitchFamily="18" charset="0"/>
              </a:rPr>
              <a:t>to scale </a:t>
            </a:r>
            <a:r>
              <a:rPr lang="en-US" sz="1400" dirty="0">
                <a:latin typeface="Cambria" pitchFamily="18" charset="0"/>
                <a:ea typeface="Cambria" pitchFamily="18" charset="0"/>
              </a:rPr>
              <a:t>up to industrial level.45 Moreover, it facilitates on-site </a:t>
            </a:r>
            <a:r>
              <a:rPr lang="en-US" sz="1400" dirty="0" smtClean="0">
                <a:latin typeface="Cambria" pitchFamily="18" charset="0"/>
                <a:ea typeface="Cambria" pitchFamily="18" charset="0"/>
              </a:rPr>
              <a:t>doping and/or </a:t>
            </a:r>
            <a:r>
              <a:rPr lang="en-US" sz="1400" dirty="0">
                <a:latin typeface="Cambria" pitchFamily="18" charset="0"/>
                <a:ea typeface="Cambria" pitchFamily="18" charset="0"/>
              </a:rPr>
              <a:t>decorating of the nanostructures</a:t>
            </a:r>
            <a:r>
              <a:rPr lang="en-US" sz="1400" dirty="0" smtClean="0">
                <a:latin typeface="Cambria" pitchFamily="18" charset="0"/>
                <a:ea typeface="Cambria" pitchFamily="18" charset="0"/>
              </a:rPr>
              <a:t>.</a:t>
            </a:r>
          </a:p>
          <a:p>
            <a:pPr algn="just">
              <a:lnSpc>
                <a:spcPct val="150000"/>
              </a:lnSpc>
            </a:pPr>
            <a:endParaRPr lang="en-US" sz="1400" dirty="0">
              <a:latin typeface="Cambria" pitchFamily="18" charset="0"/>
              <a:ea typeface="Cambria" pitchFamily="18" charset="0"/>
            </a:endParaRPr>
          </a:p>
          <a:p>
            <a:pPr algn="just">
              <a:lnSpc>
                <a:spcPct val="150000"/>
              </a:lnSpc>
            </a:pPr>
            <a:r>
              <a:rPr lang="en-US" sz="1600" b="1" i="1" dirty="0">
                <a:latin typeface="Cambria" pitchFamily="18" charset="0"/>
                <a:ea typeface="Cambria" pitchFamily="18" charset="0"/>
              </a:rPr>
              <a:t>Hydrothermal </a:t>
            </a:r>
            <a:r>
              <a:rPr lang="en-US" sz="1600" b="1" i="1" dirty="0" smtClean="0">
                <a:latin typeface="Cambria" pitchFamily="18" charset="0"/>
                <a:ea typeface="Cambria" pitchFamily="18" charset="0"/>
              </a:rPr>
              <a:t>method</a:t>
            </a:r>
          </a:p>
          <a:p>
            <a:pPr algn="just">
              <a:lnSpc>
                <a:spcPct val="150000"/>
              </a:lnSpc>
            </a:pPr>
            <a:r>
              <a:rPr lang="en-US" sz="1400" dirty="0">
                <a:latin typeface="Cambria" pitchFamily="18" charset="0"/>
                <a:ea typeface="Cambria" pitchFamily="18" charset="0"/>
              </a:rPr>
              <a:t>Hydrothermal reactions are usually performed in closed </a:t>
            </a:r>
            <a:r>
              <a:rPr lang="en-US" sz="1400" dirty="0" smtClean="0">
                <a:latin typeface="Cambria" pitchFamily="18" charset="0"/>
                <a:ea typeface="Cambria" pitchFamily="18" charset="0"/>
              </a:rPr>
              <a:t>vessels. The </a:t>
            </a:r>
            <a:r>
              <a:rPr lang="en-US" sz="1400" dirty="0">
                <a:latin typeface="Cambria" pitchFamily="18" charset="0"/>
                <a:ea typeface="Cambria" pitchFamily="18" charset="0"/>
              </a:rPr>
              <a:t>reactants are either dissolved or suspended in a </a:t>
            </a:r>
            <a:r>
              <a:rPr lang="en-US" sz="1400" dirty="0" smtClean="0">
                <a:latin typeface="Cambria" pitchFamily="18" charset="0"/>
                <a:ea typeface="Cambria" pitchFamily="18" charset="0"/>
              </a:rPr>
              <a:t>known amount </a:t>
            </a:r>
            <a:r>
              <a:rPr lang="en-US" sz="1400" dirty="0">
                <a:latin typeface="Cambria" pitchFamily="18" charset="0"/>
                <a:ea typeface="Cambria" pitchFamily="18" charset="0"/>
              </a:rPr>
              <a:t>of water and are transferred to acid digestion </a:t>
            </a:r>
            <a:r>
              <a:rPr lang="en-US" sz="1400" dirty="0" smtClean="0">
                <a:latin typeface="Cambria" pitchFamily="18" charset="0"/>
                <a:ea typeface="Cambria" pitchFamily="18" charset="0"/>
              </a:rPr>
              <a:t>reactors or </a:t>
            </a:r>
            <a:r>
              <a:rPr lang="en-US" sz="1400" dirty="0">
                <a:latin typeface="Cambria" pitchFamily="18" charset="0"/>
                <a:ea typeface="Cambria" pitchFamily="18" charset="0"/>
              </a:rPr>
              <a:t>autoclaves. Under hydrothermal conditions, reactants </a:t>
            </a:r>
            <a:r>
              <a:rPr lang="en-US" sz="1400" dirty="0" smtClean="0">
                <a:latin typeface="Cambria" pitchFamily="18" charset="0"/>
                <a:ea typeface="Cambria" pitchFamily="18" charset="0"/>
              </a:rPr>
              <a:t>that are </a:t>
            </a:r>
            <a:r>
              <a:rPr lang="en-US" sz="1400" dirty="0">
                <a:latin typeface="Cambria" pitchFamily="18" charset="0"/>
                <a:ea typeface="Cambria" pitchFamily="18" charset="0"/>
              </a:rPr>
              <a:t>otherwise difficult to dissolve can go into solution </a:t>
            </a:r>
            <a:r>
              <a:rPr lang="en-US" sz="1400" dirty="0" smtClean="0">
                <a:latin typeface="Cambria" pitchFamily="18" charset="0"/>
                <a:ea typeface="Cambria" pitchFamily="18" charset="0"/>
              </a:rPr>
              <a:t>and </a:t>
            </a:r>
            <a:r>
              <a:rPr lang="en-US" sz="1400" dirty="0" err="1" smtClean="0">
                <a:latin typeface="Cambria" pitchFamily="18" charset="0"/>
                <a:ea typeface="Cambria" pitchFamily="18" charset="0"/>
              </a:rPr>
              <a:t>reprecipitate</a:t>
            </a:r>
            <a:r>
              <a:rPr lang="en-US" sz="1400" dirty="0">
                <a:latin typeface="Cambria" pitchFamily="18" charset="0"/>
                <a:ea typeface="Cambria" pitchFamily="18" charset="0"/>
              </a:rPr>
              <a:t>. Hydrothermal processing is a </a:t>
            </a:r>
            <a:r>
              <a:rPr lang="en-US" sz="1400" dirty="0" smtClean="0">
                <a:latin typeface="Cambria" pitchFamily="18" charset="0"/>
                <a:ea typeface="Cambria" pitchFamily="18" charset="0"/>
              </a:rPr>
              <a:t>non-conventional method </a:t>
            </a:r>
            <a:r>
              <a:rPr lang="en-US" sz="1400" dirty="0">
                <a:latin typeface="Cambria" pitchFamily="18" charset="0"/>
                <a:ea typeface="Cambria" pitchFamily="18" charset="0"/>
              </a:rPr>
              <a:t>to obtain </a:t>
            </a:r>
            <a:r>
              <a:rPr lang="en-US" sz="1400" dirty="0" err="1">
                <a:latin typeface="Cambria" pitchFamily="18" charset="0"/>
                <a:ea typeface="Cambria" pitchFamily="18" charset="0"/>
              </a:rPr>
              <a:t>nanosize</a:t>
            </a:r>
            <a:r>
              <a:rPr lang="en-US" sz="1400" dirty="0">
                <a:latin typeface="Cambria" pitchFamily="18" charset="0"/>
                <a:ea typeface="Cambria" pitchFamily="18" charset="0"/>
              </a:rPr>
              <a:t> inorganic materials at high </a:t>
            </a:r>
            <a:r>
              <a:rPr lang="en-US" sz="1400" dirty="0" smtClean="0">
                <a:latin typeface="Cambria" pitchFamily="18" charset="0"/>
                <a:ea typeface="Cambria" pitchFamily="18" charset="0"/>
              </a:rPr>
              <a:t>temperature.</a:t>
            </a:r>
            <a:endParaRPr lang="en-US" sz="1400" dirty="0">
              <a:latin typeface="Cambria" pitchFamily="18" charset="0"/>
              <a:ea typeface="Cambria" pitchFamily="18" charset="0"/>
            </a:endParaRPr>
          </a:p>
        </p:txBody>
      </p:sp>
      <p:sp>
        <p:nvSpPr>
          <p:cNvPr id="7" name="TextBox 6"/>
          <p:cNvSpPr txBox="1"/>
          <p:nvPr/>
        </p:nvSpPr>
        <p:spPr>
          <a:xfrm>
            <a:off x="3191730" y="10966"/>
            <a:ext cx="5952270" cy="523220"/>
          </a:xfrm>
          <a:prstGeom prst="rect">
            <a:avLst/>
          </a:prstGeom>
          <a:solidFill>
            <a:schemeClr val="accent2"/>
          </a:solidFill>
        </p:spPr>
        <p:txBody>
          <a:bodyPr wrap="none" rtlCol="0">
            <a:spAutoFit/>
          </a:bodyPr>
          <a:lstStyle/>
          <a:p>
            <a:r>
              <a:rPr lang="en-US" sz="2800" b="1" i="1" dirty="0">
                <a:solidFill>
                  <a:schemeClr val="bg1"/>
                </a:solidFill>
                <a:latin typeface="Times New Roman" pitchFamily="18" charset="0"/>
                <a:cs typeface="Times New Roman" pitchFamily="18" charset="0"/>
              </a:rPr>
              <a:t>Fabrication-Electrochemical </a:t>
            </a:r>
            <a:r>
              <a:rPr lang="en-US" sz="2800" b="1" i="1" dirty="0" smtClean="0">
                <a:solidFill>
                  <a:schemeClr val="bg1"/>
                </a:solidFill>
                <a:latin typeface="Times New Roman" pitchFamily="18" charset="0"/>
                <a:cs typeface="Times New Roman" pitchFamily="18" charset="0"/>
              </a:rPr>
              <a:t>Synthesis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60400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799" y="533727"/>
            <a:ext cx="6248401" cy="3262432"/>
          </a:xfrm>
          <a:prstGeom prst="rect">
            <a:avLst/>
          </a:prstGeom>
        </p:spPr>
        <p:txBody>
          <a:bodyPr wrap="square">
            <a:spAutoFit/>
          </a:bodyPr>
          <a:lstStyle/>
          <a:p>
            <a:pPr algn="just">
              <a:lnSpc>
                <a:spcPct val="150000"/>
              </a:lnSpc>
            </a:pPr>
            <a:r>
              <a:rPr lang="en-US" sz="1600" b="1" i="1" dirty="0">
                <a:solidFill>
                  <a:prstClr val="black"/>
                </a:solidFill>
                <a:latin typeface="Cambria" pitchFamily="18" charset="0"/>
                <a:ea typeface="Cambria" pitchFamily="18" charset="0"/>
              </a:rPr>
              <a:t>Electrochemical synthesis of </a:t>
            </a:r>
            <a:r>
              <a:rPr lang="en-US" sz="1600" b="1" i="1" dirty="0" err="1">
                <a:solidFill>
                  <a:prstClr val="black"/>
                </a:solidFill>
                <a:latin typeface="Cambria" pitchFamily="18" charset="0"/>
                <a:ea typeface="Cambria" pitchFamily="18" charset="0"/>
              </a:rPr>
              <a:t>nanocomposites</a:t>
            </a:r>
            <a:endParaRPr lang="en-US" sz="1600" b="1" i="1" dirty="0">
              <a:solidFill>
                <a:prstClr val="black"/>
              </a:solidFill>
              <a:latin typeface="Cambria" pitchFamily="18" charset="0"/>
              <a:ea typeface="Cambria" pitchFamily="18" charset="0"/>
            </a:endParaRPr>
          </a:p>
          <a:p>
            <a:pPr algn="just"/>
            <a:r>
              <a:rPr lang="en-US" sz="1400" dirty="0">
                <a:solidFill>
                  <a:prstClr val="black"/>
                </a:solidFill>
                <a:latin typeface="Cambria" pitchFamily="18" charset="0"/>
                <a:ea typeface="Cambria" pitchFamily="18" charset="0"/>
              </a:rPr>
              <a:t>Among the numerous synthesis routes employed to grow zinc oxide (</a:t>
            </a:r>
            <a:r>
              <a:rPr lang="en-US" sz="1400" dirty="0" err="1">
                <a:solidFill>
                  <a:prstClr val="black"/>
                </a:solidFill>
                <a:latin typeface="Cambria" pitchFamily="18" charset="0"/>
                <a:ea typeface="Cambria" pitchFamily="18" charset="0"/>
              </a:rPr>
              <a:t>ZnO</a:t>
            </a:r>
            <a:r>
              <a:rPr lang="en-US" sz="1400" dirty="0">
                <a:solidFill>
                  <a:prstClr val="black"/>
                </a:solidFill>
                <a:latin typeface="Cambria" pitchFamily="18" charset="0"/>
                <a:ea typeface="Cambria" pitchFamily="18" charset="0"/>
              </a:rPr>
              <a:t>) nanostructures, electrochemical synthesis has been recognized as a potential technique because it is simple, economical and easy to scale up to industrial level. Moreover, it facilitates on-site doping and/or decorating of the nanostructures.</a:t>
            </a:r>
          </a:p>
          <a:p>
            <a:pPr algn="just"/>
            <a:r>
              <a:rPr lang="en-US" sz="1400" dirty="0">
                <a:solidFill>
                  <a:prstClr val="black"/>
                </a:solidFill>
                <a:latin typeface="Cambria" pitchFamily="18" charset="0"/>
                <a:ea typeface="Cambria" pitchFamily="18" charset="0"/>
              </a:rPr>
              <a:t>Electrochemical deposition is a technique that has been widely used for the synthesis of metal nanoparticles. Electrochemical deposition occurs at the interface of an electrolyte solution containing the metal to be deposited and an electrically conductive metal substrate.</a:t>
            </a:r>
          </a:p>
          <a:p>
            <a:pPr algn="just"/>
            <a:r>
              <a:rPr lang="en-US" sz="1400" dirty="0">
                <a:solidFill>
                  <a:prstClr val="black"/>
                </a:solidFill>
                <a:latin typeface="Cambria" pitchFamily="18" charset="0"/>
                <a:ea typeface="Cambria" pitchFamily="18" charset="0"/>
              </a:rPr>
              <a:t>Electrochemical synthesis primarily focuses on using anodic dissolution where the electrodes (oxidation of electrodes) serve as metal ions. With the support of an electrolyte, an electrode was placed inside a container with an organic linker solution.</a:t>
            </a:r>
          </a:p>
        </p:txBody>
      </p:sp>
      <p:sp>
        <p:nvSpPr>
          <p:cNvPr id="7" name="TextBox 6"/>
          <p:cNvSpPr txBox="1"/>
          <p:nvPr/>
        </p:nvSpPr>
        <p:spPr>
          <a:xfrm>
            <a:off x="3191730" y="10966"/>
            <a:ext cx="5952270"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Fabrication-Electrochemical Synthesis</a:t>
            </a:r>
          </a:p>
        </p:txBody>
      </p:sp>
      <p:pic>
        <p:nvPicPr>
          <p:cNvPr id="3074" name="Picture 2" descr="Nanomaterials | Free Full-Text | Synthesis, Electrocatalytic and Gas  Transport Characteristics of Pentagonally Structured Star-Shaped  Nanocrystallites of Pd-Ag">
            <a:extLst>
              <a:ext uri="{FF2B5EF4-FFF2-40B4-BE49-F238E27FC236}">
                <a16:creationId xmlns:a16="http://schemas.microsoft.com/office/drawing/2014/main" xmlns="" id="{4960C099-2117-1FCB-9C7B-2A81A31F02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1352550"/>
            <a:ext cx="2667000" cy="326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266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791" y="819150"/>
            <a:ext cx="8640417" cy="3007042"/>
          </a:xfrm>
          <a:prstGeom prst="rect">
            <a:avLst/>
          </a:prstGeom>
        </p:spPr>
        <p:txBody>
          <a:bodyPr wrap="square">
            <a:spAutoFit/>
          </a:bodyPr>
          <a:lstStyle/>
          <a:p>
            <a:pPr algn="just">
              <a:lnSpc>
                <a:spcPct val="150000"/>
              </a:lnSpc>
            </a:pPr>
            <a:r>
              <a:rPr lang="en-US" sz="1600" b="1" i="1" dirty="0">
                <a:solidFill>
                  <a:prstClr val="black"/>
                </a:solidFill>
                <a:latin typeface="Cambria" pitchFamily="18" charset="0"/>
                <a:ea typeface="Cambria" pitchFamily="18" charset="0"/>
              </a:rPr>
              <a:t>Hydrothermal method</a:t>
            </a:r>
          </a:p>
          <a:p>
            <a:pPr algn="just">
              <a:lnSpc>
                <a:spcPct val="150000"/>
              </a:lnSpc>
            </a:pPr>
            <a:r>
              <a:rPr lang="en-US" sz="1400" dirty="0">
                <a:solidFill>
                  <a:prstClr val="black"/>
                </a:solidFill>
                <a:latin typeface="Cambria" pitchFamily="18" charset="0"/>
                <a:ea typeface="Cambria" pitchFamily="18" charset="0"/>
              </a:rPr>
              <a:t>Hydrothermal reactions are usually performed in closed vessels. The reactants are either dissolved or suspended in a known amount of water and are transferred to acid digestion reactors or autoclaves. Under hydrothermal conditions, reactants that are otherwise difficult to dissolve can go into solution and re-precipitate. Hydrothermal processing is a non-conventional method to obtain </a:t>
            </a:r>
            <a:r>
              <a:rPr lang="en-US" sz="1400" dirty="0" err="1">
                <a:solidFill>
                  <a:prstClr val="black"/>
                </a:solidFill>
                <a:latin typeface="Cambria" pitchFamily="18" charset="0"/>
                <a:ea typeface="Cambria" pitchFamily="18" charset="0"/>
              </a:rPr>
              <a:t>nanosize</a:t>
            </a:r>
            <a:r>
              <a:rPr lang="en-US" sz="1400" dirty="0">
                <a:solidFill>
                  <a:prstClr val="black"/>
                </a:solidFill>
                <a:latin typeface="Cambria" pitchFamily="18" charset="0"/>
                <a:ea typeface="Cambria" pitchFamily="18" charset="0"/>
              </a:rPr>
              <a:t> inorganic materials at high temperature.</a:t>
            </a:r>
          </a:p>
          <a:p>
            <a:pPr algn="just">
              <a:lnSpc>
                <a:spcPct val="150000"/>
              </a:lnSpc>
            </a:pPr>
            <a:r>
              <a:rPr lang="en-US" sz="1400" dirty="0">
                <a:solidFill>
                  <a:prstClr val="black"/>
                </a:solidFill>
                <a:latin typeface="Cambria" pitchFamily="18" charset="0"/>
                <a:ea typeface="Cambria" pitchFamily="18" charset="0"/>
              </a:rPr>
              <a:t>The hydrothermal method refers to the use of an aqueous solution as a reaction system in a special closed reaction vessel to create a high-temperature, high-pressure reaction environment by heating the reaction system and pressurizing it (or the vapor pressure generated by itself).</a:t>
            </a:r>
          </a:p>
        </p:txBody>
      </p:sp>
      <p:sp>
        <p:nvSpPr>
          <p:cNvPr id="7" name="TextBox 6"/>
          <p:cNvSpPr txBox="1"/>
          <p:nvPr/>
        </p:nvSpPr>
        <p:spPr>
          <a:xfrm>
            <a:off x="3191730" y="10966"/>
            <a:ext cx="5952270"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Fabrication-Electrochemical Synthesis</a:t>
            </a:r>
          </a:p>
        </p:txBody>
      </p:sp>
    </p:spTree>
    <p:extLst>
      <p:ext uri="{BB962C8B-B14F-4D97-AF65-F5344CB8AC3E}">
        <p14:creationId xmlns:p14="http://schemas.microsoft.com/office/powerpoint/2010/main" val="2647349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91730" y="10966"/>
            <a:ext cx="5952270" cy="523220"/>
          </a:xfrm>
          <a:prstGeom prst="rect">
            <a:avLst/>
          </a:prstGeom>
          <a:solidFill>
            <a:schemeClr val="accent2"/>
          </a:solidFill>
        </p:spPr>
        <p:txBody>
          <a:bodyPr wrap="none" rtlCol="0">
            <a:spAutoFit/>
          </a:bodyPr>
          <a:lstStyle/>
          <a:p>
            <a:r>
              <a:rPr lang="en-US" sz="2800" b="1" i="1" dirty="0">
                <a:solidFill>
                  <a:prstClr val="white"/>
                </a:solidFill>
                <a:latin typeface="Times New Roman" pitchFamily="18" charset="0"/>
                <a:cs typeface="Times New Roman" pitchFamily="18" charset="0"/>
              </a:rPr>
              <a:t>Fabrication-Electrochemical Synthesis</a:t>
            </a:r>
          </a:p>
        </p:txBody>
      </p:sp>
      <p:pic>
        <p:nvPicPr>
          <p:cNvPr id="1026" name="Picture 2">
            <a:extLst>
              <a:ext uri="{FF2B5EF4-FFF2-40B4-BE49-F238E27FC236}">
                <a16:creationId xmlns:a16="http://schemas.microsoft.com/office/drawing/2014/main" xmlns="" id="{2A6F0499-6B38-AD4C-5A73-1B967EB5D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4186"/>
            <a:ext cx="3575050" cy="44843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63A8E1A3-DCC2-6FE5-26BE-21FC03DA4468}"/>
              </a:ext>
            </a:extLst>
          </p:cNvPr>
          <p:cNvPicPr>
            <a:picLocks noChangeAspect="1"/>
          </p:cNvPicPr>
          <p:nvPr/>
        </p:nvPicPr>
        <p:blipFill>
          <a:blip r:embed="rId3"/>
          <a:stretch>
            <a:fillRect/>
          </a:stretch>
        </p:blipFill>
        <p:spPr>
          <a:xfrm>
            <a:off x="4191000" y="1838325"/>
            <a:ext cx="4693920" cy="1466850"/>
          </a:xfrm>
          <a:prstGeom prst="rect">
            <a:avLst/>
          </a:prstGeom>
        </p:spPr>
      </p:pic>
    </p:spTree>
    <p:extLst>
      <p:ext uri="{BB962C8B-B14F-4D97-AF65-F5344CB8AC3E}">
        <p14:creationId xmlns:p14="http://schemas.microsoft.com/office/powerpoint/2010/main" val="3289579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5673" y="10966"/>
            <a:ext cx="5128327"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Classification of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36700"/>
            <a:ext cx="38354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62150"/>
            <a:ext cx="410210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666750"/>
            <a:ext cx="9144000" cy="830997"/>
          </a:xfrm>
          <a:prstGeom prst="rect">
            <a:avLst/>
          </a:prstGeom>
        </p:spPr>
        <p:txBody>
          <a:bodyPr wrap="square">
            <a:spAutoFit/>
          </a:bodyPr>
          <a:lstStyle/>
          <a:p>
            <a:pPr algn="just"/>
            <a:r>
              <a:rPr lang="en-US" sz="1600" dirty="0">
                <a:latin typeface="Cambria" pitchFamily="18" charset="0"/>
                <a:ea typeface="Cambria" pitchFamily="18" charset="0"/>
              </a:rPr>
              <a:t>Composites can be defined as an ensemble of two phases, blended/mixed to obtain the desired properties, tailor-made for specific applications.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constitute a subgroup of this bigger domain of multifunc­tional materials having at least one of the components in the </a:t>
            </a:r>
            <a:r>
              <a:rPr lang="en-US" sz="1600" dirty="0" err="1">
                <a:latin typeface="Cambria" pitchFamily="18" charset="0"/>
                <a:ea typeface="Cambria" pitchFamily="18" charset="0"/>
              </a:rPr>
              <a:t>nanoscale</a:t>
            </a:r>
            <a:r>
              <a:rPr lang="en-US" sz="1600" dirty="0">
                <a:latin typeface="Cambria" pitchFamily="18" charset="0"/>
                <a:ea typeface="Cambria" pitchFamily="18" charset="0"/>
              </a:rPr>
              <a:t> range.</a:t>
            </a:r>
          </a:p>
        </p:txBody>
      </p:sp>
    </p:spTree>
    <p:extLst>
      <p:ext uri="{BB962C8B-B14F-4D97-AF65-F5344CB8AC3E}">
        <p14:creationId xmlns:p14="http://schemas.microsoft.com/office/powerpoint/2010/main" val="181446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5673" y="10966"/>
            <a:ext cx="5128327"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Classification of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3" name="Rectangle 2"/>
          <p:cNvSpPr/>
          <p:nvPr/>
        </p:nvSpPr>
        <p:spPr>
          <a:xfrm>
            <a:off x="76200" y="438150"/>
            <a:ext cx="9067800" cy="4293483"/>
          </a:xfrm>
          <a:prstGeom prst="rect">
            <a:avLst/>
          </a:prstGeom>
        </p:spPr>
        <p:txBody>
          <a:bodyPr wrap="square">
            <a:spAutoFit/>
          </a:bodyPr>
          <a:lstStyle/>
          <a:p>
            <a:pPr algn="just">
              <a:lnSpc>
                <a:spcPct val="150000"/>
              </a:lnSpc>
            </a:pPr>
            <a:r>
              <a:rPr lang="en-US" sz="1400" b="1" i="1" dirty="0">
                <a:latin typeface="Cambria" pitchFamily="18" charset="0"/>
                <a:ea typeface="Cambria" pitchFamily="18" charset="0"/>
              </a:rPr>
              <a:t>Metal–metal </a:t>
            </a:r>
            <a:r>
              <a:rPr lang="en-US" sz="1400" b="1" i="1" dirty="0" err="1" smtClean="0">
                <a:latin typeface="Cambria" pitchFamily="18" charset="0"/>
                <a:ea typeface="Cambria" pitchFamily="18" charset="0"/>
              </a:rPr>
              <a:t>nanocomposites</a:t>
            </a:r>
            <a:r>
              <a:rPr lang="en-US" sz="1400" b="1" i="1" dirty="0" smtClean="0">
                <a:latin typeface="Cambria" pitchFamily="18" charset="0"/>
                <a:ea typeface="Cambria" pitchFamily="18" charset="0"/>
              </a:rPr>
              <a:t>: </a:t>
            </a:r>
            <a:endParaRPr lang="en-US" sz="1400" b="1" i="1"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Metal matrix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(MMNCs) refer to materials </a:t>
            </a:r>
            <a:r>
              <a:rPr lang="en-US" sz="1400" dirty="0" smtClean="0">
                <a:latin typeface="Cambria" pitchFamily="18" charset="0"/>
                <a:ea typeface="Cambria" pitchFamily="18" charset="0"/>
              </a:rPr>
              <a:t>consisting of </a:t>
            </a:r>
            <a:r>
              <a:rPr lang="en-US" sz="1400" dirty="0">
                <a:latin typeface="Cambria" pitchFamily="18" charset="0"/>
                <a:ea typeface="Cambria" pitchFamily="18" charset="0"/>
              </a:rPr>
              <a:t>a ductile metal or an alloy matrix in which some </a:t>
            </a:r>
            <a:r>
              <a:rPr lang="en-US" sz="1400" dirty="0" err="1" smtClean="0">
                <a:latin typeface="Cambria" pitchFamily="18" charset="0"/>
                <a:ea typeface="Cambria" pitchFamily="18" charset="0"/>
              </a:rPr>
              <a:t>nanosized</a:t>
            </a:r>
            <a:r>
              <a:rPr lang="en-US" sz="1400" dirty="0" smtClean="0">
                <a:latin typeface="Cambria" pitchFamily="18" charset="0"/>
                <a:ea typeface="Cambria" pitchFamily="18" charset="0"/>
              </a:rPr>
              <a:t> reinforcement </a:t>
            </a:r>
            <a:r>
              <a:rPr lang="en-US" sz="1400" dirty="0">
                <a:latin typeface="Cambria" pitchFamily="18" charset="0"/>
                <a:ea typeface="Cambria" pitchFamily="18" charset="0"/>
              </a:rPr>
              <a:t>material is implanted. These materials combine </a:t>
            </a:r>
            <a:r>
              <a:rPr lang="en-US" sz="1400" dirty="0" smtClean="0">
                <a:latin typeface="Cambria" pitchFamily="18" charset="0"/>
                <a:ea typeface="Cambria" pitchFamily="18" charset="0"/>
              </a:rPr>
              <a:t>metal and </a:t>
            </a:r>
            <a:r>
              <a:rPr lang="en-US" sz="1400" dirty="0">
                <a:latin typeface="Cambria" pitchFamily="18" charset="0"/>
                <a:ea typeface="Cambria" pitchFamily="18" charset="0"/>
              </a:rPr>
              <a:t>ceramic features – that is, ductility and toughness with </a:t>
            </a:r>
            <a:r>
              <a:rPr lang="en-US" sz="1400" dirty="0" smtClean="0">
                <a:latin typeface="Cambria" pitchFamily="18" charset="0"/>
                <a:ea typeface="Cambria" pitchFamily="18" charset="0"/>
              </a:rPr>
              <a:t>high strength </a:t>
            </a:r>
            <a:r>
              <a:rPr lang="en-US" sz="1400" dirty="0">
                <a:latin typeface="Cambria" pitchFamily="18" charset="0"/>
                <a:ea typeface="Cambria" pitchFamily="18" charset="0"/>
              </a:rPr>
              <a:t>and modulus</a:t>
            </a:r>
            <a:r>
              <a:rPr lang="en-US" sz="1400" dirty="0" smtClean="0">
                <a:latin typeface="Cambria" pitchFamily="18" charset="0"/>
                <a:ea typeface="Cambria" pitchFamily="18" charset="0"/>
              </a:rPr>
              <a:t>.</a:t>
            </a:r>
          </a:p>
          <a:p>
            <a:pPr algn="just">
              <a:lnSpc>
                <a:spcPct val="150000"/>
              </a:lnSpc>
            </a:pPr>
            <a:r>
              <a:rPr lang="en-US" sz="1400" dirty="0">
                <a:latin typeface="Cambria" pitchFamily="18" charset="0"/>
                <a:ea typeface="Cambria" pitchFamily="18" charset="0"/>
              </a:rPr>
              <a:t>Thus, MMNCs are suitable for production </a:t>
            </a:r>
            <a:r>
              <a:rPr lang="en-US" sz="1400" dirty="0" smtClean="0">
                <a:latin typeface="Cambria" pitchFamily="18" charset="0"/>
                <a:ea typeface="Cambria" pitchFamily="18" charset="0"/>
              </a:rPr>
              <a:t>of materials </a:t>
            </a:r>
            <a:r>
              <a:rPr lang="en-US" sz="1400" dirty="0">
                <a:latin typeface="Cambria" pitchFamily="18" charset="0"/>
                <a:ea typeface="Cambria" pitchFamily="18" charset="0"/>
              </a:rPr>
              <a:t>with high strength in shear/compression processes </a:t>
            </a:r>
            <a:r>
              <a:rPr lang="en-US" sz="1400" dirty="0" smtClean="0">
                <a:latin typeface="Cambria" pitchFamily="18" charset="0"/>
                <a:ea typeface="Cambria" pitchFamily="18" charset="0"/>
              </a:rPr>
              <a:t>and high </a:t>
            </a:r>
            <a:r>
              <a:rPr lang="en-US" sz="1400" dirty="0">
                <a:latin typeface="Cambria" pitchFamily="18" charset="0"/>
                <a:ea typeface="Cambria" pitchFamily="18" charset="0"/>
              </a:rPr>
              <a:t>service temperature capabilities. They show an </a:t>
            </a:r>
            <a:r>
              <a:rPr lang="en-US" sz="1400" dirty="0" smtClean="0">
                <a:latin typeface="Cambria" pitchFamily="18" charset="0"/>
                <a:ea typeface="Cambria" pitchFamily="18" charset="0"/>
              </a:rPr>
              <a:t>extraordinary potential </a:t>
            </a:r>
            <a:r>
              <a:rPr lang="en-US" sz="1400" dirty="0">
                <a:latin typeface="Cambria" pitchFamily="18" charset="0"/>
                <a:ea typeface="Cambria" pitchFamily="18" charset="0"/>
              </a:rPr>
              <a:t>for application in many areas, such as aerospace </a:t>
            </a:r>
            <a:r>
              <a:rPr lang="en-US" sz="1400" dirty="0" smtClean="0">
                <a:latin typeface="Cambria" pitchFamily="18" charset="0"/>
                <a:ea typeface="Cambria" pitchFamily="18" charset="0"/>
              </a:rPr>
              <a:t>and automotive </a:t>
            </a:r>
            <a:r>
              <a:rPr lang="en-US" sz="1400" dirty="0">
                <a:latin typeface="Cambria" pitchFamily="18" charset="0"/>
                <a:ea typeface="Cambria" pitchFamily="18" charset="0"/>
              </a:rPr>
              <a:t>industries and development of structural materials</a:t>
            </a:r>
            <a:r>
              <a:rPr lang="en-US" sz="1400" dirty="0" smtClean="0">
                <a:latin typeface="Cambria" pitchFamily="18" charset="0"/>
                <a:ea typeface="Cambria" pitchFamily="18" charset="0"/>
              </a:rPr>
              <a:t>.</a:t>
            </a:r>
          </a:p>
          <a:p>
            <a:pPr algn="just">
              <a:lnSpc>
                <a:spcPct val="150000"/>
              </a:lnSpc>
            </a:pPr>
            <a:endParaRPr lang="en-US" sz="1400" dirty="0" smtClean="0">
              <a:latin typeface="Cambria" pitchFamily="18" charset="0"/>
              <a:ea typeface="Cambria" pitchFamily="18" charset="0"/>
            </a:endParaRPr>
          </a:p>
          <a:p>
            <a:pPr algn="just">
              <a:lnSpc>
                <a:spcPct val="150000"/>
              </a:lnSpc>
            </a:pPr>
            <a:r>
              <a:rPr lang="en-US" sz="1400" b="1" i="1" dirty="0" smtClean="0">
                <a:latin typeface="Cambria" pitchFamily="18" charset="0"/>
                <a:ea typeface="Cambria" pitchFamily="18" charset="0"/>
              </a:rPr>
              <a:t>Metal–ceramic </a:t>
            </a:r>
            <a:r>
              <a:rPr lang="en-US" sz="1400" b="1" i="1" dirty="0" err="1">
                <a:latin typeface="Cambria" pitchFamily="18" charset="0"/>
                <a:ea typeface="Cambria" pitchFamily="18" charset="0"/>
              </a:rPr>
              <a:t>nanocomposites</a:t>
            </a:r>
            <a:endParaRPr lang="en-US" sz="1400" b="1" i="1"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In metal–ceramic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metallic and </a:t>
            </a:r>
            <a:r>
              <a:rPr lang="en-US" sz="1400" dirty="0" smtClean="0">
                <a:latin typeface="Cambria" pitchFamily="18" charset="0"/>
                <a:ea typeface="Cambria" pitchFamily="18" charset="0"/>
              </a:rPr>
              <a:t>ceramic components </a:t>
            </a:r>
            <a:r>
              <a:rPr lang="en-US" sz="1400" dirty="0">
                <a:latin typeface="Cambria" pitchFamily="18" charset="0"/>
                <a:ea typeface="Cambria" pitchFamily="18" charset="0"/>
              </a:rPr>
              <a:t>are finely dispersed in each other in order to </a:t>
            </a:r>
            <a:r>
              <a:rPr lang="en-US" sz="1400" dirty="0" smtClean="0">
                <a:latin typeface="Cambria" pitchFamily="18" charset="0"/>
                <a:ea typeface="Cambria" pitchFamily="18" charset="0"/>
              </a:rPr>
              <a:t>obtain materials </a:t>
            </a:r>
            <a:r>
              <a:rPr lang="en-US" sz="1400" dirty="0">
                <a:latin typeface="Cambria" pitchFamily="18" charset="0"/>
                <a:ea typeface="Cambria" pitchFamily="18" charset="0"/>
              </a:rPr>
              <a:t>with desired </a:t>
            </a:r>
            <a:r>
              <a:rPr lang="en-US" sz="1400" dirty="0" err="1">
                <a:latin typeface="Cambria" pitchFamily="18" charset="0"/>
                <a:ea typeface="Cambria" pitchFamily="18" charset="0"/>
              </a:rPr>
              <a:t>nanoscopic</a:t>
            </a:r>
            <a:r>
              <a:rPr lang="en-US" sz="1400" dirty="0">
                <a:latin typeface="Cambria" pitchFamily="18" charset="0"/>
                <a:ea typeface="Cambria" pitchFamily="18" charset="0"/>
              </a:rPr>
              <a:t> properties.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a:t>
            </a:r>
            <a:r>
              <a:rPr lang="en-US" sz="1400" dirty="0" smtClean="0">
                <a:latin typeface="Cambria" pitchFamily="18" charset="0"/>
                <a:ea typeface="Cambria" pitchFamily="18" charset="0"/>
              </a:rPr>
              <a:t>from these </a:t>
            </a:r>
            <a:r>
              <a:rPr lang="en-US" sz="1400" dirty="0">
                <a:latin typeface="Cambria" pitchFamily="18" charset="0"/>
                <a:ea typeface="Cambria" pitchFamily="18" charset="0"/>
              </a:rPr>
              <a:t>combinations improve the optical, electrical and </a:t>
            </a:r>
            <a:r>
              <a:rPr lang="en-US" sz="1400" dirty="0" smtClean="0">
                <a:latin typeface="Cambria" pitchFamily="18" charset="0"/>
                <a:ea typeface="Cambria" pitchFamily="18" charset="0"/>
              </a:rPr>
              <a:t>magnetic properties </a:t>
            </a:r>
            <a:r>
              <a:rPr lang="en-US" sz="1400" dirty="0">
                <a:latin typeface="Cambria" pitchFamily="18" charset="0"/>
                <a:ea typeface="Cambria" pitchFamily="18" charset="0"/>
              </a:rPr>
              <a:t>as well as corrosion resistance and other </a:t>
            </a:r>
            <a:r>
              <a:rPr lang="en-US" sz="1400" dirty="0" smtClean="0">
                <a:latin typeface="Cambria" pitchFamily="18" charset="0"/>
                <a:ea typeface="Cambria" pitchFamily="18" charset="0"/>
              </a:rPr>
              <a:t>protective properties</a:t>
            </a:r>
            <a:r>
              <a:rPr lang="en-US" sz="1400" dirty="0">
                <a:latin typeface="Cambria" pitchFamily="18" charset="0"/>
                <a:ea typeface="Cambria" pitchFamily="18" charset="0"/>
              </a:rPr>
              <a:t>. A good example of such a combination is represented </a:t>
            </a:r>
            <a:r>
              <a:rPr lang="en-US" sz="1400" dirty="0" smtClean="0">
                <a:latin typeface="Cambria" pitchFamily="18" charset="0"/>
                <a:ea typeface="Cambria" pitchFamily="18" charset="0"/>
              </a:rPr>
              <a:t>by the </a:t>
            </a:r>
            <a:r>
              <a:rPr lang="en-US" sz="1400" dirty="0">
                <a:latin typeface="Cambria" pitchFamily="18" charset="0"/>
                <a:ea typeface="Cambria" pitchFamily="18" charset="0"/>
              </a:rPr>
              <a:t>metal–ceramic composite of titanium dioxide (TiO2) and </a:t>
            </a:r>
            <a:r>
              <a:rPr lang="en-US" sz="1400" dirty="0" smtClean="0">
                <a:latin typeface="Cambria" pitchFamily="18" charset="0"/>
                <a:ea typeface="Cambria" pitchFamily="18" charset="0"/>
              </a:rPr>
              <a:t>copper (Cu</a:t>
            </a:r>
            <a:r>
              <a:rPr lang="en-US" sz="1400" dirty="0">
                <a:latin typeface="Cambria" pitchFamily="18" charset="0"/>
                <a:ea typeface="Cambria" pitchFamily="18" charset="0"/>
              </a:rPr>
              <a:t>).</a:t>
            </a:r>
          </a:p>
        </p:txBody>
      </p:sp>
    </p:spTree>
    <p:extLst>
      <p:ext uri="{BB962C8B-B14F-4D97-AF65-F5344CB8AC3E}">
        <p14:creationId xmlns:p14="http://schemas.microsoft.com/office/powerpoint/2010/main" val="2297892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5673" y="10966"/>
            <a:ext cx="5128327"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Classification of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3" name="Rectangle 2"/>
          <p:cNvSpPr/>
          <p:nvPr/>
        </p:nvSpPr>
        <p:spPr>
          <a:xfrm>
            <a:off x="76200" y="438150"/>
            <a:ext cx="9067800" cy="4616648"/>
          </a:xfrm>
          <a:prstGeom prst="rect">
            <a:avLst/>
          </a:prstGeom>
        </p:spPr>
        <p:txBody>
          <a:bodyPr wrap="square">
            <a:spAutoFit/>
          </a:bodyPr>
          <a:lstStyle/>
          <a:p>
            <a:pPr algn="just">
              <a:lnSpc>
                <a:spcPct val="150000"/>
              </a:lnSpc>
            </a:pPr>
            <a:r>
              <a:rPr lang="en-US" sz="1400" b="1" i="1" dirty="0">
                <a:latin typeface="Cambria" pitchFamily="18" charset="0"/>
                <a:ea typeface="Cambria" pitchFamily="18" charset="0"/>
              </a:rPr>
              <a:t>Ceramic–ceramic </a:t>
            </a:r>
            <a:r>
              <a:rPr lang="en-US" sz="1400" b="1" i="1" dirty="0" err="1">
                <a:latin typeface="Cambria" pitchFamily="18" charset="0"/>
                <a:ea typeface="Cambria" pitchFamily="18" charset="0"/>
              </a:rPr>
              <a:t>nanocomposites</a:t>
            </a:r>
            <a:endParaRPr lang="en-US" sz="1400" b="1" i="1"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The potential of ceramic matrix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mainly the </a:t>
            </a:r>
            <a:r>
              <a:rPr lang="en-US" sz="1400" dirty="0" err="1">
                <a:latin typeface="Cambria" pitchFamily="18" charset="0"/>
                <a:ea typeface="Cambria" pitchFamily="18" charset="0"/>
              </a:rPr>
              <a:t>aluminium</a:t>
            </a:r>
            <a:r>
              <a:rPr lang="en-US" sz="1400" dirty="0">
                <a:latin typeface="Cambria" pitchFamily="18" charset="0"/>
                <a:ea typeface="Cambria" pitchFamily="18" charset="0"/>
              </a:rPr>
              <a:t> oxide/silicon carbide (</a:t>
            </a:r>
            <a:r>
              <a:rPr lang="en-US" sz="1400" dirty="0" err="1">
                <a:latin typeface="Cambria" pitchFamily="18" charset="0"/>
                <a:ea typeface="Cambria" pitchFamily="18" charset="0"/>
              </a:rPr>
              <a:t>SiC</a:t>
            </a:r>
            <a:r>
              <a:rPr lang="en-US" sz="1400" dirty="0">
                <a:latin typeface="Cambria" pitchFamily="18" charset="0"/>
                <a:ea typeface="Cambria" pitchFamily="18" charset="0"/>
              </a:rPr>
              <a:t>) system. Most studies reported so </a:t>
            </a:r>
            <a:r>
              <a:rPr lang="en-US" sz="1400" dirty="0" smtClean="0">
                <a:latin typeface="Cambria" pitchFamily="18" charset="0"/>
                <a:ea typeface="Cambria" pitchFamily="18" charset="0"/>
              </a:rPr>
              <a:t>far have </a:t>
            </a:r>
            <a:r>
              <a:rPr lang="en-US" sz="1400" dirty="0">
                <a:latin typeface="Cambria" pitchFamily="18" charset="0"/>
                <a:ea typeface="Cambria" pitchFamily="18" charset="0"/>
              </a:rPr>
              <a:t>confirmed the noticeable strengthening of the </a:t>
            </a:r>
            <a:r>
              <a:rPr lang="en-US" sz="1400" dirty="0" err="1" smtClean="0">
                <a:latin typeface="Cambria" pitchFamily="18" charset="0"/>
                <a:ea typeface="Cambria" pitchFamily="18" charset="0"/>
              </a:rPr>
              <a:t>aluminium</a:t>
            </a:r>
            <a:r>
              <a:rPr lang="en-US" sz="1400" dirty="0" smtClean="0">
                <a:latin typeface="Cambria" pitchFamily="18" charset="0"/>
                <a:ea typeface="Cambria" pitchFamily="18" charset="0"/>
              </a:rPr>
              <a:t> oxide </a:t>
            </a:r>
            <a:r>
              <a:rPr lang="en-US" sz="1400" dirty="0">
                <a:latin typeface="Cambria" pitchFamily="18" charset="0"/>
                <a:ea typeface="Cambria" pitchFamily="18" charset="0"/>
              </a:rPr>
              <a:t>matrix after addition of a low (i.e. ~10%) volume </a:t>
            </a:r>
            <a:r>
              <a:rPr lang="en-US" sz="1400" dirty="0" smtClean="0">
                <a:latin typeface="Cambria" pitchFamily="18" charset="0"/>
                <a:ea typeface="Cambria" pitchFamily="18" charset="0"/>
              </a:rPr>
              <a:t>fraction of </a:t>
            </a:r>
            <a:r>
              <a:rPr lang="en-US" sz="1400" dirty="0">
                <a:latin typeface="Cambria" pitchFamily="18" charset="0"/>
                <a:ea typeface="Cambria" pitchFamily="18" charset="0"/>
              </a:rPr>
              <a:t>silicon carbide particles of a suitable size and </a:t>
            </a:r>
            <a:r>
              <a:rPr lang="en-US" sz="1400" dirty="0" smtClean="0">
                <a:latin typeface="Cambria" pitchFamily="18" charset="0"/>
                <a:ea typeface="Cambria" pitchFamily="18" charset="0"/>
              </a:rPr>
              <a:t>hot-pressing of </a:t>
            </a:r>
            <a:r>
              <a:rPr lang="en-US" sz="1400" dirty="0">
                <a:latin typeface="Cambria" pitchFamily="18" charset="0"/>
                <a:ea typeface="Cambria" pitchFamily="18" charset="0"/>
              </a:rPr>
              <a:t>the resulting mixture. Some studies have explained </a:t>
            </a:r>
            <a:r>
              <a:rPr lang="en-US" sz="1400" dirty="0" smtClean="0">
                <a:latin typeface="Cambria" pitchFamily="18" charset="0"/>
                <a:ea typeface="Cambria" pitchFamily="18" charset="0"/>
              </a:rPr>
              <a:t>this toughening </a:t>
            </a:r>
            <a:r>
              <a:rPr lang="en-US" sz="1400" dirty="0">
                <a:latin typeface="Cambria" pitchFamily="18" charset="0"/>
                <a:ea typeface="Cambria" pitchFamily="18" charset="0"/>
              </a:rPr>
              <a:t>mechanism based on the crack-bridging role of </a:t>
            </a:r>
            <a:r>
              <a:rPr lang="en-US" sz="1400" dirty="0" smtClean="0">
                <a:latin typeface="Cambria" pitchFamily="18" charset="0"/>
                <a:ea typeface="Cambria" pitchFamily="18" charset="0"/>
              </a:rPr>
              <a:t>the </a:t>
            </a:r>
            <a:r>
              <a:rPr lang="en-US" sz="1400" dirty="0" err="1" smtClean="0">
                <a:latin typeface="Cambria" pitchFamily="18" charset="0"/>
                <a:ea typeface="Cambria" pitchFamily="18" charset="0"/>
              </a:rPr>
              <a:t>nanosized</a:t>
            </a:r>
            <a:r>
              <a:rPr lang="en-US" sz="1400" dirty="0" smtClean="0">
                <a:latin typeface="Cambria" pitchFamily="18" charset="0"/>
                <a:ea typeface="Cambria" pitchFamily="18" charset="0"/>
              </a:rPr>
              <a:t> </a:t>
            </a:r>
            <a:r>
              <a:rPr lang="en-US" sz="1400" dirty="0">
                <a:latin typeface="Cambria" pitchFamily="18" charset="0"/>
                <a:ea typeface="Cambria" pitchFamily="18" charset="0"/>
              </a:rPr>
              <a:t>reinforcements</a:t>
            </a:r>
            <a:r>
              <a:rPr lang="en-US" sz="1400" dirty="0" smtClean="0">
                <a:latin typeface="Cambria" pitchFamily="18" charset="0"/>
                <a:ea typeface="Cambria" pitchFamily="18" charset="0"/>
              </a:rPr>
              <a:t>.</a:t>
            </a:r>
          </a:p>
          <a:p>
            <a:pPr algn="just">
              <a:lnSpc>
                <a:spcPct val="150000"/>
              </a:lnSpc>
            </a:pPr>
            <a:endParaRPr lang="en-US" sz="1400" dirty="0">
              <a:latin typeface="Cambria" pitchFamily="18" charset="0"/>
              <a:ea typeface="Cambria" pitchFamily="18" charset="0"/>
            </a:endParaRPr>
          </a:p>
          <a:p>
            <a:pPr algn="just">
              <a:lnSpc>
                <a:spcPct val="150000"/>
              </a:lnSpc>
            </a:pPr>
            <a:r>
              <a:rPr lang="en-US" sz="1400" b="1" i="1" dirty="0">
                <a:latin typeface="Cambria" pitchFamily="18" charset="0"/>
                <a:ea typeface="Cambria" pitchFamily="18" charset="0"/>
              </a:rPr>
              <a:t>Polymer-based </a:t>
            </a:r>
            <a:r>
              <a:rPr lang="en-US" sz="1400" b="1" i="1" dirty="0" err="1">
                <a:latin typeface="Cambria" pitchFamily="18" charset="0"/>
                <a:ea typeface="Cambria" pitchFamily="18" charset="0"/>
              </a:rPr>
              <a:t>nanocomposites</a:t>
            </a:r>
            <a:endParaRPr lang="en-US" sz="1400" b="1" i="1" dirty="0">
              <a:latin typeface="Cambria" pitchFamily="18" charset="0"/>
              <a:ea typeface="Cambria" pitchFamily="18" charset="0"/>
            </a:endParaRPr>
          </a:p>
          <a:p>
            <a:pPr algn="just">
              <a:lnSpc>
                <a:spcPct val="150000"/>
              </a:lnSpc>
            </a:pPr>
            <a:r>
              <a:rPr lang="en-US" sz="1400" dirty="0">
                <a:latin typeface="Cambria" pitchFamily="18" charset="0"/>
                <a:ea typeface="Cambria" pitchFamily="18" charset="0"/>
              </a:rPr>
              <a:t>Of all </a:t>
            </a:r>
            <a:r>
              <a:rPr lang="en-US" sz="1400" dirty="0" err="1">
                <a:latin typeface="Cambria" pitchFamily="18" charset="0"/>
                <a:ea typeface="Cambria" pitchFamily="18" charset="0"/>
              </a:rPr>
              <a:t>nanomaterials</a:t>
            </a:r>
            <a:r>
              <a:rPr lang="en-US" sz="1400" dirty="0">
                <a:latin typeface="Cambria" pitchFamily="18" charset="0"/>
                <a:ea typeface="Cambria" pitchFamily="18" charset="0"/>
              </a:rPr>
              <a:t>, polymer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(PNCs) are the most well known and have been broadly investigated for a wide range of applications. Different from other materials such as metals and ceramics, polymers feature low manufacturing costs and a </a:t>
            </a:r>
            <a:r>
              <a:rPr lang="en-US" sz="1400" dirty="0" err="1">
                <a:latin typeface="Cambria" pitchFamily="18" charset="0"/>
                <a:ea typeface="Cambria" pitchFamily="18" charset="0"/>
              </a:rPr>
              <a:t>highspecific</a:t>
            </a:r>
            <a:r>
              <a:rPr lang="en-US" sz="1400" dirty="0">
                <a:latin typeface="Cambria" pitchFamily="18" charset="0"/>
                <a:ea typeface="Cambria" pitchFamily="18" charset="0"/>
              </a:rPr>
              <a:t> strength, which means less energy needed for </a:t>
            </a:r>
            <a:r>
              <a:rPr lang="en-US" sz="1400" dirty="0" smtClean="0">
                <a:latin typeface="Cambria" pitchFamily="18" charset="0"/>
                <a:ea typeface="Cambria" pitchFamily="18" charset="0"/>
              </a:rPr>
              <a:t>production and </a:t>
            </a:r>
            <a:r>
              <a:rPr lang="en-US" sz="1400" dirty="0">
                <a:latin typeface="Cambria" pitchFamily="18" charset="0"/>
                <a:ea typeface="Cambria" pitchFamily="18" charset="0"/>
              </a:rPr>
              <a:t>recycling. </a:t>
            </a:r>
            <a:r>
              <a:rPr lang="en-US" sz="1400" dirty="0" err="1">
                <a:latin typeface="Cambria" pitchFamily="18" charset="0"/>
                <a:ea typeface="Cambria" pitchFamily="18" charset="0"/>
              </a:rPr>
              <a:t>Nanocomposites</a:t>
            </a:r>
            <a:r>
              <a:rPr lang="en-US" sz="1400" dirty="0">
                <a:latin typeface="Cambria" pitchFamily="18" charset="0"/>
                <a:ea typeface="Cambria" pitchFamily="18" charset="0"/>
              </a:rPr>
              <a:t> exhibit a superior </a:t>
            </a:r>
            <a:r>
              <a:rPr lang="en-US" sz="1400" dirty="0" smtClean="0">
                <a:latin typeface="Cambria" pitchFamily="18" charset="0"/>
                <a:ea typeface="Cambria" pitchFamily="18" charset="0"/>
              </a:rPr>
              <a:t>performance compared </a:t>
            </a:r>
            <a:r>
              <a:rPr lang="en-US" sz="1400" dirty="0">
                <a:latin typeface="Cambria" pitchFamily="18" charset="0"/>
                <a:ea typeface="Cambria" pitchFamily="18" charset="0"/>
              </a:rPr>
              <a:t>to their peer composites, and this creates opportunities</a:t>
            </a:r>
          </a:p>
          <a:p>
            <a:pPr algn="just">
              <a:lnSpc>
                <a:spcPct val="150000"/>
              </a:lnSpc>
            </a:pPr>
            <a:r>
              <a:rPr lang="en-US" sz="1400" dirty="0">
                <a:latin typeface="Cambria" pitchFamily="18" charset="0"/>
                <a:ea typeface="Cambria" pitchFamily="18" charset="0"/>
              </a:rPr>
              <a:t>for a number of industrial applications for PNCs. PNCs </a:t>
            </a:r>
            <a:r>
              <a:rPr lang="en-US" sz="1400" dirty="0" smtClean="0">
                <a:latin typeface="Cambria" pitchFamily="18" charset="0"/>
                <a:ea typeface="Cambria" pitchFamily="18" charset="0"/>
              </a:rPr>
              <a:t>represent an </a:t>
            </a:r>
            <a:r>
              <a:rPr lang="en-US" sz="1400" dirty="0">
                <a:latin typeface="Cambria" pitchFamily="18" charset="0"/>
                <a:ea typeface="Cambria" pitchFamily="18" charset="0"/>
              </a:rPr>
              <a:t>alternative to conventional filled polymers or polymer blends – </a:t>
            </a:r>
            <a:r>
              <a:rPr lang="en-US" sz="1400" dirty="0" smtClean="0">
                <a:latin typeface="Cambria" pitchFamily="18" charset="0"/>
                <a:ea typeface="Cambria" pitchFamily="18" charset="0"/>
              </a:rPr>
              <a:t>a most </a:t>
            </a:r>
            <a:r>
              <a:rPr lang="en-US" sz="1400" dirty="0">
                <a:latin typeface="Cambria" pitchFamily="18" charset="0"/>
                <a:ea typeface="Cambria" pitchFamily="18" charset="0"/>
              </a:rPr>
              <a:t>suitable material for the modern plastics industry.</a:t>
            </a:r>
          </a:p>
        </p:txBody>
      </p:sp>
    </p:spTree>
    <p:extLst>
      <p:ext uri="{BB962C8B-B14F-4D97-AF65-F5344CB8AC3E}">
        <p14:creationId xmlns:p14="http://schemas.microsoft.com/office/powerpoint/2010/main" val="1581506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618" y="895350"/>
            <a:ext cx="50482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22121" y="10966"/>
            <a:ext cx="5221879"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Polymer </a:t>
            </a:r>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 (PNC’s)</a:t>
            </a:r>
            <a:endParaRPr lang="en-US" sz="2800" b="1" i="1" dirty="0">
              <a:solidFill>
                <a:schemeClr val="bg1"/>
              </a:solidFill>
              <a:latin typeface="Times New Roman" pitchFamily="18" charset="0"/>
              <a:cs typeface="Times New Roman" pitchFamily="18" charset="0"/>
            </a:endParaRPr>
          </a:p>
        </p:txBody>
      </p:sp>
      <p:sp>
        <p:nvSpPr>
          <p:cNvPr id="2" name="Rectangle 1"/>
          <p:cNvSpPr/>
          <p:nvPr/>
        </p:nvSpPr>
        <p:spPr>
          <a:xfrm>
            <a:off x="76200" y="742950"/>
            <a:ext cx="4191000" cy="3416320"/>
          </a:xfrm>
          <a:prstGeom prst="rect">
            <a:avLst/>
          </a:prstGeom>
        </p:spPr>
        <p:txBody>
          <a:bodyPr wrap="square">
            <a:spAutoFit/>
          </a:bodyPr>
          <a:lstStyle/>
          <a:p>
            <a:pPr>
              <a:lnSpc>
                <a:spcPct val="150000"/>
              </a:lnSpc>
            </a:pPr>
            <a:r>
              <a:rPr lang="en-US" sz="1600" dirty="0">
                <a:latin typeface="Cambria" pitchFamily="18" charset="0"/>
                <a:ea typeface="Cambria" pitchFamily="18" charset="0"/>
              </a:rPr>
              <a:t>PNCs may be classified into seven </a:t>
            </a:r>
            <a:r>
              <a:rPr lang="en-US" sz="1600" dirty="0" smtClean="0">
                <a:latin typeface="Cambria" pitchFamily="18" charset="0"/>
                <a:ea typeface="Cambria" pitchFamily="18" charset="0"/>
              </a:rPr>
              <a:t>categories</a:t>
            </a:r>
          </a:p>
          <a:p>
            <a:pPr>
              <a:lnSpc>
                <a:spcPct val="150000"/>
              </a:lnSpc>
            </a:pPr>
            <a:r>
              <a:rPr lang="en-US" sz="1600" dirty="0" smtClean="0">
                <a:latin typeface="Cambria" pitchFamily="18" charset="0"/>
                <a:ea typeface="Cambria" pitchFamily="18" charset="0"/>
              </a:rPr>
              <a:t> </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polymer–ceramic </a:t>
            </a:r>
            <a:r>
              <a:rPr lang="en-US" sz="1600" dirty="0" err="1">
                <a:latin typeface="Cambria" pitchFamily="18" charset="0"/>
                <a:ea typeface="Cambria" pitchFamily="18" charset="0"/>
              </a:rPr>
              <a:t>nanocomposites</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inorganic–organic PNCs</a:t>
            </a:r>
          </a:p>
          <a:p>
            <a:pPr>
              <a:lnSpc>
                <a:spcPct val="150000"/>
              </a:lnSpc>
            </a:pPr>
            <a:r>
              <a:rPr lang="en-US" sz="1600" dirty="0">
                <a:latin typeface="Cambria" pitchFamily="18" charset="0"/>
                <a:ea typeface="Cambria" pitchFamily="18" charset="0"/>
              </a:rPr>
              <a:t>■ inorganic–organic hybrid </a:t>
            </a:r>
            <a:r>
              <a:rPr lang="en-US" sz="1600" dirty="0" err="1">
                <a:latin typeface="Cambria" pitchFamily="18" charset="0"/>
                <a:ea typeface="Cambria" pitchFamily="18" charset="0"/>
              </a:rPr>
              <a:t>nanocomposites</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polymer–layered silicate </a:t>
            </a:r>
            <a:r>
              <a:rPr lang="en-US" sz="1600" dirty="0" err="1">
                <a:latin typeface="Cambria" pitchFamily="18" charset="0"/>
                <a:ea typeface="Cambria" pitchFamily="18" charset="0"/>
              </a:rPr>
              <a:t>nanocomposites</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polymer–polymer </a:t>
            </a:r>
            <a:r>
              <a:rPr lang="en-US" sz="1600" dirty="0" err="1">
                <a:latin typeface="Cambria" pitchFamily="18" charset="0"/>
                <a:ea typeface="Cambria" pitchFamily="18" charset="0"/>
              </a:rPr>
              <a:t>nanocomposites</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a:t>
            </a:r>
            <a:r>
              <a:rPr lang="en-US" sz="1600" dirty="0" err="1">
                <a:latin typeface="Cambria" pitchFamily="18" charset="0"/>
                <a:ea typeface="Cambria" pitchFamily="18" charset="0"/>
              </a:rPr>
              <a:t>bionanocomposites</a:t>
            </a:r>
            <a:endParaRPr lang="en-US" sz="1600" dirty="0">
              <a:latin typeface="Cambria" pitchFamily="18" charset="0"/>
              <a:ea typeface="Cambria" pitchFamily="18" charset="0"/>
            </a:endParaRPr>
          </a:p>
          <a:p>
            <a:pPr>
              <a:lnSpc>
                <a:spcPct val="150000"/>
              </a:lnSpc>
            </a:pPr>
            <a:r>
              <a:rPr lang="en-US" sz="1600" dirty="0">
                <a:latin typeface="Cambria" pitchFamily="18" charset="0"/>
                <a:ea typeface="Cambria" pitchFamily="18" charset="0"/>
              </a:rPr>
              <a:t>■ core–shell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a:t>
            </a:r>
          </a:p>
        </p:txBody>
      </p:sp>
    </p:spTree>
    <p:extLst>
      <p:ext uri="{BB962C8B-B14F-4D97-AF65-F5344CB8AC3E}">
        <p14:creationId xmlns:p14="http://schemas.microsoft.com/office/powerpoint/2010/main" val="3469274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2" name="Rectangle 1"/>
          <p:cNvSpPr/>
          <p:nvPr/>
        </p:nvSpPr>
        <p:spPr>
          <a:xfrm>
            <a:off x="152400" y="514350"/>
            <a:ext cx="8686800" cy="4524315"/>
          </a:xfrm>
          <a:prstGeom prst="rect">
            <a:avLst/>
          </a:prstGeom>
        </p:spPr>
        <p:txBody>
          <a:bodyPr wrap="square">
            <a:spAutoFit/>
          </a:bodyPr>
          <a:lstStyle/>
          <a:p>
            <a:pPr marL="285750" indent="-285750" algn="just">
              <a:lnSpc>
                <a:spcPct val="150000"/>
              </a:lnSpc>
              <a:buFont typeface="Arial" pitchFamily="34" charset="0"/>
              <a:buChar char="•"/>
            </a:pPr>
            <a:r>
              <a:rPr lang="en-US" sz="1600" dirty="0">
                <a:latin typeface="Cambria" pitchFamily="18" charset="0"/>
                <a:ea typeface="Cambria" pitchFamily="18" charset="0"/>
              </a:rPr>
              <a:t>Carbon nanostructures are among the most promising </a:t>
            </a:r>
            <a:r>
              <a:rPr lang="en-US" sz="1600" dirty="0" smtClean="0">
                <a:latin typeface="Cambria" pitchFamily="18" charset="0"/>
                <a:ea typeface="Cambria" pitchFamily="18" charset="0"/>
              </a:rPr>
              <a:t>in nanotechnology </a:t>
            </a:r>
            <a:r>
              <a:rPr lang="en-US" sz="1600" dirty="0">
                <a:latin typeface="Cambria" pitchFamily="18" charset="0"/>
                <a:ea typeface="Cambria" pitchFamily="18" charset="0"/>
              </a:rPr>
              <a:t>because they can be used in different fields</a:t>
            </a:r>
            <a:r>
              <a:rPr lang="en-US" sz="1600" dirty="0" smtClean="0">
                <a:latin typeface="Cambria" pitchFamily="18" charset="0"/>
                <a:ea typeface="Cambria" pitchFamily="18" charset="0"/>
              </a:rPr>
              <a:t>.</a:t>
            </a:r>
          </a:p>
          <a:p>
            <a:pPr marL="285750" indent="-285750" algn="just">
              <a:lnSpc>
                <a:spcPct val="150000"/>
              </a:lnSpc>
              <a:buFont typeface="Arial" pitchFamily="34" charset="0"/>
              <a:buChar char="•"/>
            </a:pPr>
            <a:r>
              <a:rPr lang="en-US" sz="1600" dirty="0">
                <a:latin typeface="Cambria" pitchFamily="18" charset="0"/>
                <a:ea typeface="Cambria" pitchFamily="18" charset="0"/>
              </a:rPr>
              <a:t>Composites derived from these nanostructures may </a:t>
            </a:r>
            <a:r>
              <a:rPr lang="en-US" sz="1600" dirty="0" smtClean="0">
                <a:latin typeface="Cambria" pitchFamily="18" charset="0"/>
                <a:ea typeface="Cambria" pitchFamily="18" charset="0"/>
              </a:rPr>
              <a:t>exhibit mechanical </a:t>
            </a:r>
            <a:r>
              <a:rPr lang="en-US" sz="1600" dirty="0">
                <a:latin typeface="Cambria" pitchFamily="18" charset="0"/>
                <a:ea typeface="Cambria" pitchFamily="18" charset="0"/>
              </a:rPr>
              <a:t>properties, the electrical and thermal conductivities are useful </a:t>
            </a:r>
            <a:r>
              <a:rPr lang="en-US" sz="1600" dirty="0" smtClean="0">
                <a:latin typeface="Cambria" pitchFamily="18" charset="0"/>
                <a:ea typeface="Cambria" pitchFamily="18" charset="0"/>
              </a:rPr>
              <a:t>for a variety of applications.</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Carbon-based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have witnessed a large volume of attention in the last two decades due to their structure-dependent electronic properties, low density, and large specific surface </a:t>
            </a:r>
            <a:r>
              <a:rPr lang="en-US" sz="1600" dirty="0" smtClean="0">
                <a:latin typeface="Cambria" pitchFamily="18" charset="0"/>
                <a:ea typeface="Cambria" pitchFamily="18" charset="0"/>
              </a:rPr>
              <a:t>area.</a:t>
            </a:r>
          </a:p>
          <a:p>
            <a:pPr marL="285750" indent="-285750" algn="just">
              <a:lnSpc>
                <a:spcPct val="150000"/>
              </a:lnSpc>
              <a:buFont typeface="Arial" pitchFamily="34" charset="0"/>
              <a:buChar char="•"/>
            </a:pPr>
            <a:r>
              <a:rPr lang="en-US" sz="1600" dirty="0">
                <a:latin typeface="Cambria" pitchFamily="18" charset="0"/>
                <a:ea typeface="Cambria" pitchFamily="18" charset="0"/>
              </a:rPr>
              <a:t>Carbon-based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contain different carbonaceous materials (graphite/ nanotube/ C60) as matrix with various reinforced phases such as metal oxides/ sulfides/ nitrides etc</a:t>
            </a:r>
            <a:r>
              <a:rPr lang="en-US" sz="1600" dirty="0" smtClean="0">
                <a:latin typeface="Cambria" pitchFamily="18" charset="0"/>
                <a:ea typeface="Cambria" pitchFamily="18" charset="0"/>
              </a:rPr>
              <a:t>.</a:t>
            </a:r>
          </a:p>
          <a:p>
            <a:pPr marL="285750" indent="-285750" algn="just">
              <a:lnSpc>
                <a:spcPct val="150000"/>
              </a:lnSpc>
              <a:buFont typeface="Arial" pitchFamily="34" charset="0"/>
              <a:buChar char="•"/>
            </a:pPr>
            <a:r>
              <a:rPr lang="en-US" sz="1600" dirty="0">
                <a:latin typeface="Cambria" pitchFamily="18" charset="0"/>
                <a:ea typeface="Cambria" pitchFamily="18" charset="0"/>
              </a:rPr>
              <a:t>carbon Nanotube (CNT) based nanostructured composites have proven to be promising materials for application in electrochemical </a:t>
            </a:r>
            <a:r>
              <a:rPr lang="en-US" sz="1600" dirty="0" err="1">
                <a:latin typeface="Cambria" pitchFamily="18" charset="0"/>
                <a:ea typeface="Cambria" pitchFamily="18" charset="0"/>
              </a:rPr>
              <a:t>supercapacitors</a:t>
            </a:r>
            <a:r>
              <a:rPr lang="en-US" sz="1600" dirty="0">
                <a:latin typeface="Cambria" pitchFamily="18" charset="0"/>
                <a:ea typeface="Cambria" pitchFamily="18" charset="0"/>
              </a:rPr>
              <a:t>, gas and biological sensors, electromagnetic absorbers, and photovoltaic cells</a:t>
            </a:r>
          </a:p>
        </p:txBody>
      </p:sp>
    </p:spTree>
    <p:extLst>
      <p:ext uri="{BB962C8B-B14F-4D97-AF65-F5344CB8AC3E}">
        <p14:creationId xmlns:p14="http://schemas.microsoft.com/office/powerpoint/2010/main" val="3644067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48" y="1047750"/>
            <a:ext cx="4386252" cy="40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https://www.researchgate.net/publication/354714230/figure/fig1/AS:1080240273141815@1634560759698/Classification-of-carbon-nanocomposites-13_W64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200150"/>
            <a:ext cx="4469572" cy="3657600"/>
          </a:xfrm>
          <a:prstGeom prst="rect">
            <a:avLst/>
          </a:prstGeom>
        </p:spPr>
      </p:pic>
    </p:spTree>
    <p:extLst>
      <p:ext uri="{BB962C8B-B14F-4D97-AF65-F5344CB8AC3E}">
        <p14:creationId xmlns:p14="http://schemas.microsoft.com/office/powerpoint/2010/main" val="422455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222857" y="493752"/>
            <a:ext cx="8722360" cy="577787"/>
          </a:xfrm>
          <a:prstGeom prst="rect">
            <a:avLst/>
          </a:prstGeom>
          <a:noFill/>
        </p:spPr>
        <p:txBody>
          <a:bodyPr wrap="square">
            <a:spAutoFit/>
          </a:bodyPr>
          <a:lstStyle/>
          <a:p>
            <a:pPr algn="just" fontAlgn="auto">
              <a:lnSpc>
                <a:spcPct val="150000"/>
              </a:lnSpc>
            </a:pPr>
            <a:r>
              <a:rPr lang="en-US" sz="2400" b="1" i="1" dirty="0">
                <a:latin typeface="Cambria" pitchFamily="18" charset="0"/>
                <a:ea typeface="Cambria" pitchFamily="18" charset="0"/>
              </a:rPr>
              <a:t>Natural composite </a:t>
            </a:r>
            <a:r>
              <a:rPr lang="en-US" sz="2400" b="1" i="1" dirty="0" smtClean="0">
                <a:latin typeface="Cambria" pitchFamily="18" charset="0"/>
                <a:ea typeface="Cambria" pitchFamily="18" charset="0"/>
              </a:rPr>
              <a:t>materials in </a:t>
            </a:r>
            <a:r>
              <a:rPr lang="en-US" sz="2400" b="1" i="1" dirty="0">
                <a:latin typeface="Cambria" pitchFamily="18" charset="0"/>
                <a:ea typeface="Cambria" pitchFamily="18" charset="0"/>
              </a:rPr>
              <a:t>the world</a:t>
            </a:r>
          </a:p>
        </p:txBody>
      </p:sp>
      <p:sp>
        <p:nvSpPr>
          <p:cNvPr id="2" name="Rectangle 1"/>
          <p:cNvSpPr/>
          <p:nvPr/>
        </p:nvSpPr>
        <p:spPr>
          <a:xfrm>
            <a:off x="304800" y="971550"/>
            <a:ext cx="6705600" cy="3970318"/>
          </a:xfrm>
          <a:prstGeom prst="rect">
            <a:avLst/>
          </a:prstGeom>
        </p:spPr>
        <p:txBody>
          <a:bodyPr wrap="square">
            <a:spAutoFit/>
          </a:bodyPr>
          <a:lstStyle/>
          <a:p>
            <a:pPr algn="just"/>
            <a:r>
              <a:rPr lang="en-US" dirty="0">
                <a:latin typeface="Cambria" pitchFamily="18" charset="0"/>
                <a:ea typeface="Cambria" pitchFamily="18" charset="0"/>
              </a:rPr>
              <a:t>• Wood is a good example of a natural composite, combination of cellulose fiber and lignin. The cellulose fiber provides strength and the lignin is the "glue" that bonds and stabilizes the fiber. </a:t>
            </a:r>
            <a:endParaRPr lang="en-US" dirty="0" smtClean="0">
              <a:latin typeface="Cambria" pitchFamily="18" charset="0"/>
              <a:ea typeface="Cambria" pitchFamily="18" charset="0"/>
            </a:endParaRPr>
          </a:p>
          <a:p>
            <a:pPr algn="just"/>
            <a:endParaRPr lang="en-US" dirty="0">
              <a:latin typeface="Cambria" pitchFamily="18" charset="0"/>
              <a:ea typeface="Cambria" pitchFamily="18" charset="0"/>
            </a:endParaRPr>
          </a:p>
          <a:p>
            <a:pPr algn="just"/>
            <a:r>
              <a:rPr lang="en-US" dirty="0" smtClean="0">
                <a:latin typeface="Cambria" pitchFamily="18" charset="0"/>
                <a:ea typeface="Cambria" pitchFamily="18" charset="0"/>
              </a:rPr>
              <a:t>• </a:t>
            </a:r>
            <a:r>
              <a:rPr lang="en-US" dirty="0">
                <a:latin typeface="Cambria" pitchFamily="18" charset="0"/>
                <a:ea typeface="Cambria" pitchFamily="18" charset="0"/>
              </a:rPr>
              <a:t>Bamboo is a very efficient wood composite structure. The components are cellulose and lignin, as in all other wood, however bamboo is hollow. This results in a very light yet stiff structure. Composite fishing poles and golf club shafts copy this natural design. </a:t>
            </a:r>
            <a:endParaRPr lang="en-US" dirty="0" smtClean="0">
              <a:latin typeface="Cambria" pitchFamily="18" charset="0"/>
              <a:ea typeface="Cambria" pitchFamily="18" charset="0"/>
            </a:endParaRPr>
          </a:p>
          <a:p>
            <a:pPr algn="just"/>
            <a:endParaRPr lang="en-US" dirty="0">
              <a:latin typeface="Cambria" pitchFamily="18" charset="0"/>
              <a:ea typeface="Cambria" pitchFamily="18" charset="0"/>
            </a:endParaRPr>
          </a:p>
          <a:p>
            <a:pPr algn="just"/>
            <a:r>
              <a:rPr lang="en-US" dirty="0" smtClean="0">
                <a:latin typeface="Cambria" pitchFamily="18" charset="0"/>
                <a:ea typeface="Cambria" pitchFamily="18" charset="0"/>
              </a:rPr>
              <a:t>• </a:t>
            </a:r>
            <a:r>
              <a:rPr lang="en-US" dirty="0">
                <a:latin typeface="Cambria" pitchFamily="18" charset="0"/>
                <a:ea typeface="Cambria" pitchFamily="18" charset="0"/>
              </a:rPr>
              <a:t>The ancient Egyptians manufactured composites! Adobe bricks are a good example. The combination of mud and straw forms a composite that is stronger than either the mud or the straw by itself.</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617" y="666750"/>
            <a:ext cx="20066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952" y="2038350"/>
            <a:ext cx="16954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867" y="3486150"/>
            <a:ext cx="153035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531840" y="10966"/>
            <a:ext cx="4612160"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-Introduction</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1574814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2" name="Rectangle 1"/>
          <p:cNvSpPr/>
          <p:nvPr/>
        </p:nvSpPr>
        <p:spPr>
          <a:xfrm>
            <a:off x="152400" y="702766"/>
            <a:ext cx="8839200" cy="4154984"/>
          </a:xfrm>
          <a:prstGeom prst="rect">
            <a:avLst/>
          </a:prstGeom>
        </p:spPr>
        <p:txBody>
          <a:bodyPr wrap="square">
            <a:spAutoFit/>
          </a:bodyPr>
          <a:lstStyle/>
          <a:p>
            <a:pPr marL="285750" indent="-285750" algn="just">
              <a:lnSpc>
                <a:spcPct val="150000"/>
              </a:lnSpc>
              <a:buFont typeface="Arial" pitchFamily="34" charset="0"/>
              <a:buChar char="•"/>
            </a:pPr>
            <a:r>
              <a:rPr lang="en-US" sz="1600" dirty="0">
                <a:latin typeface="Cambria" pitchFamily="18" charset="0"/>
                <a:ea typeface="Cambria" pitchFamily="18" charset="0"/>
              </a:rPr>
              <a:t>CNTs are among the most studied nanostructures in recent </a:t>
            </a:r>
            <a:r>
              <a:rPr lang="en-US" sz="1600" dirty="0" smtClean="0">
                <a:latin typeface="Cambria" pitchFamily="18" charset="0"/>
                <a:ea typeface="Cambria" pitchFamily="18" charset="0"/>
              </a:rPr>
              <a:t>decades. </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They </a:t>
            </a:r>
            <a:r>
              <a:rPr lang="en-US" sz="1600" dirty="0">
                <a:latin typeface="Cambria" pitchFamily="18" charset="0"/>
                <a:ea typeface="Cambria" pitchFamily="18" charset="0"/>
              </a:rPr>
              <a:t>are a </a:t>
            </a:r>
            <a:r>
              <a:rPr lang="en-US" sz="1600" dirty="0" smtClean="0">
                <a:latin typeface="Cambria" pitchFamily="18" charset="0"/>
                <a:ea typeface="Cambria" pitchFamily="18" charset="0"/>
              </a:rPr>
              <a:t>few nanometers </a:t>
            </a:r>
            <a:r>
              <a:rPr lang="en-US" sz="1600" dirty="0">
                <a:latin typeface="Cambria" pitchFamily="18" charset="0"/>
                <a:ea typeface="Cambria" pitchFamily="18" charset="0"/>
              </a:rPr>
              <a:t>in diameter and form one-dimensional structures because the length is </a:t>
            </a:r>
            <a:r>
              <a:rPr lang="en-US" sz="1600" dirty="0" smtClean="0">
                <a:latin typeface="Cambria" pitchFamily="18" charset="0"/>
                <a:ea typeface="Cambria" pitchFamily="18" charset="0"/>
              </a:rPr>
              <a:t>orders of </a:t>
            </a:r>
            <a:r>
              <a:rPr lang="en-US" sz="1600" dirty="0">
                <a:latin typeface="Cambria" pitchFamily="18" charset="0"/>
                <a:ea typeface="Cambria" pitchFamily="18" charset="0"/>
              </a:rPr>
              <a:t>magnitude larger than the diameter</a:t>
            </a:r>
            <a:r>
              <a:rPr lang="en-US" sz="1600" dirty="0" smtClean="0">
                <a:latin typeface="Cambria" pitchFamily="18" charset="0"/>
                <a:ea typeface="Cambria" pitchFamily="18" charset="0"/>
              </a:rPr>
              <a:t>.</a:t>
            </a:r>
          </a:p>
          <a:p>
            <a:pPr marL="285750" indent="-285750" algn="just">
              <a:lnSpc>
                <a:spcPct val="150000"/>
              </a:lnSpc>
              <a:buFont typeface="Arial" pitchFamily="34" charset="0"/>
              <a:buChar char="•"/>
            </a:pPr>
            <a:r>
              <a:rPr lang="en-US" sz="1600" dirty="0">
                <a:latin typeface="Cambria" pitchFamily="18" charset="0"/>
                <a:ea typeface="Cambria" pitchFamily="18" charset="0"/>
              </a:rPr>
              <a:t>The great interest in CNTs is due to their outstanding properties, such as high </a:t>
            </a:r>
            <a:r>
              <a:rPr lang="en-US" sz="1600" dirty="0" smtClean="0">
                <a:latin typeface="Cambria" pitchFamily="18" charset="0"/>
                <a:ea typeface="Cambria" pitchFamily="18" charset="0"/>
              </a:rPr>
              <a:t>mechanical strength </a:t>
            </a:r>
            <a:r>
              <a:rPr lang="en-US" sz="1600" dirty="0">
                <a:latin typeface="Cambria" pitchFamily="18" charset="0"/>
                <a:ea typeface="Cambria" pitchFamily="18" charset="0"/>
              </a:rPr>
              <a:t>and elasticity, chemical, thermal and structural stability, and high </a:t>
            </a:r>
            <a:r>
              <a:rPr lang="en-US" sz="1600" dirty="0" smtClean="0">
                <a:latin typeface="Cambria" pitchFamily="18" charset="0"/>
                <a:ea typeface="Cambria" pitchFamily="18" charset="0"/>
              </a:rPr>
              <a:t>conductivity.</a:t>
            </a:r>
          </a:p>
          <a:p>
            <a:pPr marL="285750" indent="-285750" algn="just">
              <a:lnSpc>
                <a:spcPct val="150000"/>
              </a:lnSpc>
              <a:buFont typeface="Arial" pitchFamily="34" charset="0"/>
              <a:buChar char="•"/>
            </a:pPr>
            <a:r>
              <a:rPr lang="en-US" sz="1600" dirty="0">
                <a:latin typeface="Cambria" pitchFamily="18" charset="0"/>
                <a:ea typeface="Cambria" pitchFamily="18" charset="0"/>
              </a:rPr>
              <a:t>CNTs are formed only by carbon and have a cylindrical shape. The </a:t>
            </a:r>
            <a:r>
              <a:rPr lang="en-US" sz="1600" dirty="0" smtClean="0">
                <a:latin typeface="Cambria" pitchFamily="18" charset="0"/>
                <a:ea typeface="Cambria" pitchFamily="18" charset="0"/>
              </a:rPr>
              <a:t>structure can </a:t>
            </a:r>
            <a:r>
              <a:rPr lang="en-US" sz="1600" dirty="0">
                <a:latin typeface="Cambria" pitchFamily="18" charset="0"/>
                <a:ea typeface="Cambria" pitchFamily="18" charset="0"/>
              </a:rPr>
              <a:t>be compared to a </a:t>
            </a:r>
            <a:r>
              <a:rPr lang="en-US" sz="1600" dirty="0" err="1">
                <a:latin typeface="Cambria" pitchFamily="18" charset="0"/>
                <a:ea typeface="Cambria" pitchFamily="18" charset="0"/>
              </a:rPr>
              <a:t>graphene</a:t>
            </a:r>
            <a:r>
              <a:rPr lang="en-US" sz="1600" dirty="0">
                <a:latin typeface="Cambria" pitchFamily="18" charset="0"/>
                <a:ea typeface="Cambria" pitchFamily="18" charset="0"/>
              </a:rPr>
              <a:t> sheet rolled into a tube shape in which the ratio </a:t>
            </a:r>
            <a:r>
              <a:rPr lang="en-US" sz="1600" dirty="0" smtClean="0">
                <a:latin typeface="Cambria" pitchFamily="18" charset="0"/>
                <a:ea typeface="Cambria" pitchFamily="18" charset="0"/>
              </a:rPr>
              <a:t>between the </a:t>
            </a:r>
            <a:r>
              <a:rPr lang="en-US" sz="1600" dirty="0">
                <a:latin typeface="Cambria" pitchFamily="18" charset="0"/>
                <a:ea typeface="Cambria" pitchFamily="18" charset="0"/>
              </a:rPr>
              <a:t>length and diameter makes it almost a one-dimensional </a:t>
            </a:r>
            <a:r>
              <a:rPr lang="en-US" sz="1600" dirty="0" smtClean="0">
                <a:latin typeface="Cambria" pitchFamily="18" charset="0"/>
                <a:ea typeface="Cambria" pitchFamily="18" charset="0"/>
              </a:rPr>
              <a:t>structure.</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Single Walled Carbon Nanotubes </a:t>
            </a:r>
            <a:r>
              <a:rPr lang="en-US" sz="1600" dirty="0">
                <a:latin typeface="Cambria" pitchFamily="18" charset="0"/>
                <a:ea typeface="Cambria" pitchFamily="18" charset="0"/>
              </a:rPr>
              <a:t>have </a:t>
            </a:r>
            <a:r>
              <a:rPr lang="en-US" sz="1600" dirty="0" smtClean="0">
                <a:latin typeface="Cambria" pitchFamily="18" charset="0"/>
                <a:ea typeface="Cambria" pitchFamily="18" charset="0"/>
              </a:rPr>
              <a:t>a simple </a:t>
            </a:r>
            <a:r>
              <a:rPr lang="en-US" sz="1600" dirty="0">
                <a:latin typeface="Cambria" pitchFamily="18" charset="0"/>
                <a:ea typeface="Cambria" pitchFamily="18" charset="0"/>
              </a:rPr>
              <a:t>cylinder structure, and </a:t>
            </a:r>
            <a:r>
              <a:rPr lang="en-US" sz="1600" dirty="0" smtClean="0">
                <a:latin typeface="Cambria" pitchFamily="18" charset="0"/>
                <a:ea typeface="Cambria" pitchFamily="18" charset="0"/>
              </a:rPr>
              <a:t>Multi </a:t>
            </a:r>
            <a:r>
              <a:rPr lang="en-US" sz="1600" dirty="0">
                <a:latin typeface="Cambria" pitchFamily="18" charset="0"/>
                <a:ea typeface="Cambria" pitchFamily="18" charset="0"/>
              </a:rPr>
              <a:t>Walled Carbon Nanotubes</a:t>
            </a:r>
            <a:r>
              <a:rPr lang="en-US" sz="1600" dirty="0" smtClean="0">
                <a:latin typeface="Cambria" pitchFamily="18" charset="0"/>
                <a:ea typeface="Cambria" pitchFamily="18" charset="0"/>
              </a:rPr>
              <a:t> </a:t>
            </a:r>
            <a:r>
              <a:rPr lang="en-US" sz="1600" dirty="0">
                <a:latin typeface="Cambria" pitchFamily="18" charset="0"/>
                <a:ea typeface="Cambria" pitchFamily="18" charset="0"/>
              </a:rPr>
              <a:t>consist of several concentric SWNTs. The </a:t>
            </a:r>
            <a:r>
              <a:rPr lang="en-US" sz="1600" dirty="0" smtClean="0">
                <a:latin typeface="Cambria" pitchFamily="18" charset="0"/>
                <a:ea typeface="Cambria" pitchFamily="18" charset="0"/>
              </a:rPr>
              <a:t>length and </a:t>
            </a:r>
            <a:r>
              <a:rPr lang="en-US" sz="1600" dirty="0">
                <a:latin typeface="Cambria" pitchFamily="18" charset="0"/>
                <a:ea typeface="Cambria" pitchFamily="18" charset="0"/>
              </a:rPr>
              <a:t>diameter of the MWNT structures are very different from SWNTs, which implies </a:t>
            </a:r>
            <a:r>
              <a:rPr lang="en-US" sz="1600" dirty="0" smtClean="0">
                <a:latin typeface="Cambria" pitchFamily="18" charset="0"/>
                <a:ea typeface="Cambria" pitchFamily="18" charset="0"/>
              </a:rPr>
              <a:t>differences in </a:t>
            </a:r>
            <a:r>
              <a:rPr lang="en-US" sz="1600" dirty="0">
                <a:latin typeface="Cambria" pitchFamily="18" charset="0"/>
                <a:ea typeface="Cambria" pitchFamily="18" charset="0"/>
              </a:rPr>
              <a:t>their </a:t>
            </a:r>
            <a:r>
              <a:rPr lang="en-US" sz="1600" dirty="0" smtClean="0">
                <a:latin typeface="Cambria" pitchFamily="18" charset="0"/>
                <a:ea typeface="Cambria" pitchFamily="18" charset="0"/>
              </a:rPr>
              <a:t>properties</a:t>
            </a:r>
          </a:p>
        </p:txBody>
      </p:sp>
    </p:spTree>
    <p:extLst>
      <p:ext uri="{BB962C8B-B14F-4D97-AF65-F5344CB8AC3E}">
        <p14:creationId xmlns:p14="http://schemas.microsoft.com/office/powerpoint/2010/main" val="3167948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61950"/>
            <a:ext cx="5743574" cy="440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56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2" name="Rectangle 1"/>
          <p:cNvSpPr/>
          <p:nvPr/>
        </p:nvSpPr>
        <p:spPr>
          <a:xfrm>
            <a:off x="152400" y="702766"/>
            <a:ext cx="8839200" cy="4154984"/>
          </a:xfrm>
          <a:prstGeom prst="rect">
            <a:avLst/>
          </a:prstGeom>
        </p:spPr>
        <p:txBody>
          <a:bodyPr wrap="square">
            <a:spAutoFit/>
          </a:bodyPr>
          <a:lstStyle/>
          <a:p>
            <a:pPr marL="285750" indent="-285750" algn="just">
              <a:lnSpc>
                <a:spcPct val="150000"/>
              </a:lnSpc>
              <a:buFont typeface="Arial" pitchFamily="34" charset="0"/>
              <a:buChar char="•"/>
            </a:pPr>
            <a:r>
              <a:rPr lang="en-US" sz="1600" dirty="0">
                <a:latin typeface="Cambria" pitchFamily="18" charset="0"/>
                <a:ea typeface="Cambria" pitchFamily="18" charset="0"/>
              </a:rPr>
              <a:t>CNTs are among the most studied nanostructures in recent </a:t>
            </a:r>
            <a:r>
              <a:rPr lang="en-US" sz="1600" dirty="0" smtClean="0">
                <a:latin typeface="Cambria" pitchFamily="18" charset="0"/>
                <a:ea typeface="Cambria" pitchFamily="18" charset="0"/>
              </a:rPr>
              <a:t>decades. </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They </a:t>
            </a:r>
            <a:r>
              <a:rPr lang="en-US" sz="1600" dirty="0">
                <a:latin typeface="Cambria" pitchFamily="18" charset="0"/>
                <a:ea typeface="Cambria" pitchFamily="18" charset="0"/>
              </a:rPr>
              <a:t>are a </a:t>
            </a:r>
            <a:r>
              <a:rPr lang="en-US" sz="1600" dirty="0" smtClean="0">
                <a:latin typeface="Cambria" pitchFamily="18" charset="0"/>
                <a:ea typeface="Cambria" pitchFamily="18" charset="0"/>
              </a:rPr>
              <a:t>few nanometers </a:t>
            </a:r>
            <a:r>
              <a:rPr lang="en-US" sz="1600" dirty="0">
                <a:latin typeface="Cambria" pitchFamily="18" charset="0"/>
                <a:ea typeface="Cambria" pitchFamily="18" charset="0"/>
              </a:rPr>
              <a:t>in diameter and form one-dimensional structures because the length is </a:t>
            </a:r>
            <a:r>
              <a:rPr lang="en-US" sz="1600" dirty="0" smtClean="0">
                <a:latin typeface="Cambria" pitchFamily="18" charset="0"/>
                <a:ea typeface="Cambria" pitchFamily="18" charset="0"/>
              </a:rPr>
              <a:t>orders of </a:t>
            </a:r>
            <a:r>
              <a:rPr lang="en-US" sz="1600" dirty="0">
                <a:latin typeface="Cambria" pitchFamily="18" charset="0"/>
                <a:ea typeface="Cambria" pitchFamily="18" charset="0"/>
              </a:rPr>
              <a:t>magnitude larger than the diameter</a:t>
            </a:r>
            <a:r>
              <a:rPr lang="en-US" sz="1600" dirty="0" smtClean="0">
                <a:latin typeface="Cambria" pitchFamily="18" charset="0"/>
                <a:ea typeface="Cambria" pitchFamily="18" charset="0"/>
              </a:rPr>
              <a:t>.</a:t>
            </a:r>
          </a:p>
          <a:p>
            <a:pPr marL="285750" indent="-285750" algn="just">
              <a:lnSpc>
                <a:spcPct val="150000"/>
              </a:lnSpc>
              <a:buFont typeface="Arial" pitchFamily="34" charset="0"/>
              <a:buChar char="•"/>
            </a:pPr>
            <a:r>
              <a:rPr lang="en-US" sz="1600" dirty="0">
                <a:latin typeface="Cambria" pitchFamily="18" charset="0"/>
                <a:ea typeface="Cambria" pitchFamily="18" charset="0"/>
              </a:rPr>
              <a:t>The great interest in CNTs is due to their outstanding properties, such as high </a:t>
            </a:r>
            <a:r>
              <a:rPr lang="en-US" sz="1600" dirty="0" smtClean="0">
                <a:latin typeface="Cambria" pitchFamily="18" charset="0"/>
                <a:ea typeface="Cambria" pitchFamily="18" charset="0"/>
              </a:rPr>
              <a:t>mechanical strength </a:t>
            </a:r>
            <a:r>
              <a:rPr lang="en-US" sz="1600" dirty="0">
                <a:latin typeface="Cambria" pitchFamily="18" charset="0"/>
                <a:ea typeface="Cambria" pitchFamily="18" charset="0"/>
              </a:rPr>
              <a:t>and elasticity, chemical, thermal and structural stability, and high </a:t>
            </a:r>
            <a:r>
              <a:rPr lang="en-US" sz="1600" dirty="0" smtClean="0">
                <a:latin typeface="Cambria" pitchFamily="18" charset="0"/>
                <a:ea typeface="Cambria" pitchFamily="18" charset="0"/>
              </a:rPr>
              <a:t>conductivity.</a:t>
            </a:r>
          </a:p>
          <a:p>
            <a:pPr marL="285750" indent="-285750" algn="just">
              <a:lnSpc>
                <a:spcPct val="150000"/>
              </a:lnSpc>
              <a:buFont typeface="Arial" pitchFamily="34" charset="0"/>
              <a:buChar char="•"/>
            </a:pPr>
            <a:r>
              <a:rPr lang="en-US" sz="1600" dirty="0">
                <a:latin typeface="Cambria" pitchFamily="18" charset="0"/>
                <a:ea typeface="Cambria" pitchFamily="18" charset="0"/>
              </a:rPr>
              <a:t>CNTs are formed only by carbon and have a cylindrical shape. The </a:t>
            </a:r>
            <a:r>
              <a:rPr lang="en-US" sz="1600" dirty="0" smtClean="0">
                <a:latin typeface="Cambria" pitchFamily="18" charset="0"/>
                <a:ea typeface="Cambria" pitchFamily="18" charset="0"/>
              </a:rPr>
              <a:t>structure can </a:t>
            </a:r>
            <a:r>
              <a:rPr lang="en-US" sz="1600" dirty="0">
                <a:latin typeface="Cambria" pitchFamily="18" charset="0"/>
                <a:ea typeface="Cambria" pitchFamily="18" charset="0"/>
              </a:rPr>
              <a:t>be compared to a </a:t>
            </a:r>
            <a:r>
              <a:rPr lang="en-US" sz="1600" dirty="0" err="1">
                <a:latin typeface="Cambria" pitchFamily="18" charset="0"/>
                <a:ea typeface="Cambria" pitchFamily="18" charset="0"/>
              </a:rPr>
              <a:t>graphene</a:t>
            </a:r>
            <a:r>
              <a:rPr lang="en-US" sz="1600" dirty="0">
                <a:latin typeface="Cambria" pitchFamily="18" charset="0"/>
                <a:ea typeface="Cambria" pitchFamily="18" charset="0"/>
              </a:rPr>
              <a:t> sheet rolled into a tube shape in which the ratio </a:t>
            </a:r>
            <a:r>
              <a:rPr lang="en-US" sz="1600" dirty="0" smtClean="0">
                <a:latin typeface="Cambria" pitchFamily="18" charset="0"/>
                <a:ea typeface="Cambria" pitchFamily="18" charset="0"/>
              </a:rPr>
              <a:t>between the </a:t>
            </a:r>
            <a:r>
              <a:rPr lang="en-US" sz="1600" dirty="0">
                <a:latin typeface="Cambria" pitchFamily="18" charset="0"/>
                <a:ea typeface="Cambria" pitchFamily="18" charset="0"/>
              </a:rPr>
              <a:t>length and diameter makes it almost a one-dimensional </a:t>
            </a:r>
            <a:r>
              <a:rPr lang="en-US" sz="1600" dirty="0" smtClean="0">
                <a:latin typeface="Cambria" pitchFamily="18" charset="0"/>
                <a:ea typeface="Cambria" pitchFamily="18" charset="0"/>
              </a:rPr>
              <a:t>structure.</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Single Walled Carbon Nanotubes </a:t>
            </a:r>
            <a:r>
              <a:rPr lang="en-US" sz="1600" dirty="0">
                <a:latin typeface="Cambria" pitchFamily="18" charset="0"/>
                <a:ea typeface="Cambria" pitchFamily="18" charset="0"/>
              </a:rPr>
              <a:t>have </a:t>
            </a:r>
            <a:r>
              <a:rPr lang="en-US" sz="1600" dirty="0" smtClean="0">
                <a:latin typeface="Cambria" pitchFamily="18" charset="0"/>
                <a:ea typeface="Cambria" pitchFamily="18" charset="0"/>
              </a:rPr>
              <a:t>a simple </a:t>
            </a:r>
            <a:r>
              <a:rPr lang="en-US" sz="1600" dirty="0">
                <a:latin typeface="Cambria" pitchFamily="18" charset="0"/>
                <a:ea typeface="Cambria" pitchFamily="18" charset="0"/>
              </a:rPr>
              <a:t>cylinder structure, and </a:t>
            </a:r>
            <a:r>
              <a:rPr lang="en-US" sz="1600" dirty="0" smtClean="0">
                <a:latin typeface="Cambria" pitchFamily="18" charset="0"/>
                <a:ea typeface="Cambria" pitchFamily="18" charset="0"/>
              </a:rPr>
              <a:t>Multi </a:t>
            </a:r>
            <a:r>
              <a:rPr lang="en-US" sz="1600" dirty="0">
                <a:latin typeface="Cambria" pitchFamily="18" charset="0"/>
                <a:ea typeface="Cambria" pitchFamily="18" charset="0"/>
              </a:rPr>
              <a:t>Walled Carbon Nanotubes</a:t>
            </a:r>
            <a:r>
              <a:rPr lang="en-US" sz="1600" dirty="0" smtClean="0">
                <a:latin typeface="Cambria" pitchFamily="18" charset="0"/>
                <a:ea typeface="Cambria" pitchFamily="18" charset="0"/>
              </a:rPr>
              <a:t> </a:t>
            </a:r>
            <a:r>
              <a:rPr lang="en-US" sz="1600" dirty="0">
                <a:latin typeface="Cambria" pitchFamily="18" charset="0"/>
                <a:ea typeface="Cambria" pitchFamily="18" charset="0"/>
              </a:rPr>
              <a:t>consist of several concentric SWNTs. The </a:t>
            </a:r>
            <a:r>
              <a:rPr lang="en-US" sz="1600" dirty="0" smtClean="0">
                <a:latin typeface="Cambria" pitchFamily="18" charset="0"/>
                <a:ea typeface="Cambria" pitchFamily="18" charset="0"/>
              </a:rPr>
              <a:t>length and </a:t>
            </a:r>
            <a:r>
              <a:rPr lang="en-US" sz="1600" dirty="0">
                <a:latin typeface="Cambria" pitchFamily="18" charset="0"/>
                <a:ea typeface="Cambria" pitchFamily="18" charset="0"/>
              </a:rPr>
              <a:t>diameter of the MWNT structures are very different from SWNTs, which implies </a:t>
            </a:r>
            <a:r>
              <a:rPr lang="en-US" sz="1600" dirty="0" smtClean="0">
                <a:latin typeface="Cambria" pitchFamily="18" charset="0"/>
                <a:ea typeface="Cambria" pitchFamily="18" charset="0"/>
              </a:rPr>
              <a:t>differences in </a:t>
            </a:r>
            <a:r>
              <a:rPr lang="en-US" sz="1600" dirty="0">
                <a:latin typeface="Cambria" pitchFamily="18" charset="0"/>
                <a:ea typeface="Cambria" pitchFamily="18" charset="0"/>
              </a:rPr>
              <a:t>their </a:t>
            </a:r>
            <a:r>
              <a:rPr lang="en-US" sz="1600" dirty="0" smtClean="0">
                <a:latin typeface="Cambria" pitchFamily="18" charset="0"/>
                <a:ea typeface="Cambria" pitchFamily="18" charset="0"/>
              </a:rPr>
              <a:t>properties</a:t>
            </a:r>
          </a:p>
        </p:txBody>
      </p:sp>
    </p:spTree>
    <p:extLst>
      <p:ext uri="{BB962C8B-B14F-4D97-AF65-F5344CB8AC3E}">
        <p14:creationId xmlns:p14="http://schemas.microsoft.com/office/powerpoint/2010/main" val="3433704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
        <p:nvSpPr>
          <p:cNvPr id="2" name="Rectangle 1"/>
          <p:cNvSpPr/>
          <p:nvPr/>
        </p:nvSpPr>
        <p:spPr>
          <a:xfrm>
            <a:off x="152400" y="514350"/>
            <a:ext cx="8839200" cy="4524315"/>
          </a:xfrm>
          <a:prstGeom prst="rect">
            <a:avLst/>
          </a:prstGeom>
        </p:spPr>
        <p:txBody>
          <a:bodyPr wrap="square">
            <a:spAutoFit/>
          </a:bodyPr>
          <a:lstStyle/>
          <a:p>
            <a:pPr marL="285750" indent="-285750" algn="just">
              <a:lnSpc>
                <a:spcPct val="150000"/>
              </a:lnSpc>
              <a:buFont typeface="Arial" pitchFamily="34" charset="0"/>
              <a:buChar char="•"/>
            </a:pPr>
            <a:r>
              <a:rPr lang="en-US" sz="1600" dirty="0">
                <a:latin typeface="Cambria" pitchFamily="18" charset="0"/>
                <a:ea typeface="Cambria" pitchFamily="18" charset="0"/>
              </a:rPr>
              <a:t>CNTs may be synthesized by several methods ranging from arc discharge to different Chemical </a:t>
            </a:r>
            <a:r>
              <a:rPr lang="en-US" sz="1600" dirty="0" err="1">
                <a:latin typeface="Cambria" pitchFamily="18" charset="0"/>
                <a:ea typeface="Cambria" pitchFamily="18" charset="0"/>
              </a:rPr>
              <a:t>Vapour</a:t>
            </a:r>
            <a:r>
              <a:rPr lang="en-US" sz="1600" dirty="0">
                <a:latin typeface="Cambria" pitchFamily="18" charset="0"/>
                <a:ea typeface="Cambria" pitchFamily="18" charset="0"/>
              </a:rPr>
              <a:t> Deposition (CVD) techniques, and even a significant industrial waste (especially from coke ovens in integrated steel plants) such as coal tar may also be used as the starting material for the </a:t>
            </a:r>
            <a:r>
              <a:rPr lang="en-US" sz="1600" dirty="0" smtClean="0">
                <a:latin typeface="Cambria" pitchFamily="18" charset="0"/>
                <a:ea typeface="Cambria" pitchFamily="18" charset="0"/>
              </a:rPr>
              <a:t>same.</a:t>
            </a:r>
          </a:p>
          <a:p>
            <a:pPr marL="285750" indent="-285750" algn="just">
              <a:lnSpc>
                <a:spcPct val="150000"/>
              </a:lnSpc>
              <a:buFont typeface="Arial" pitchFamily="34" charset="0"/>
              <a:buChar char="•"/>
            </a:pPr>
            <a:r>
              <a:rPr lang="en-US" sz="1600" dirty="0">
                <a:latin typeface="Cambria" pitchFamily="18" charset="0"/>
                <a:ea typeface="Cambria" pitchFamily="18" charset="0"/>
              </a:rPr>
              <a:t>The present state of research on CNT-based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a:t>
            </a:r>
            <a:r>
              <a:rPr lang="en-US" sz="1600" dirty="0" smtClean="0">
                <a:latin typeface="Cambria" pitchFamily="18" charset="0"/>
                <a:ea typeface="Cambria" pitchFamily="18" charset="0"/>
              </a:rPr>
              <a:t>revolves </a:t>
            </a:r>
            <a:r>
              <a:rPr lang="en-US" sz="1600" dirty="0">
                <a:latin typeface="Cambria" pitchFamily="18" charset="0"/>
                <a:ea typeface="Cambria" pitchFamily="18" charset="0"/>
              </a:rPr>
              <a:t>around the detailed understanding of </a:t>
            </a:r>
            <a:r>
              <a:rPr lang="en-US" sz="1600" dirty="0" err="1">
                <a:latin typeface="Cambria" pitchFamily="18" charset="0"/>
                <a:ea typeface="Cambria" pitchFamily="18" charset="0"/>
              </a:rPr>
              <a:t>supercapacitor</a:t>
            </a:r>
            <a:r>
              <a:rPr lang="en-US" sz="1600" dirty="0">
                <a:latin typeface="Cambria" pitchFamily="18" charset="0"/>
                <a:ea typeface="Cambria" pitchFamily="18" charset="0"/>
              </a:rPr>
              <a:t> behavior and the stability of CNT based metal oxides and CNT based polymers through the engineering of the structure-based parameter which involves composition, grain size etc</a:t>
            </a:r>
            <a:r>
              <a:rPr lang="en-US" sz="1600" dirty="0" smtClean="0">
                <a:latin typeface="Cambria" pitchFamily="18" charset="0"/>
                <a:ea typeface="Cambria" pitchFamily="18" charset="0"/>
              </a:rPr>
              <a:t>., </a:t>
            </a:r>
            <a:r>
              <a:rPr lang="en-US" sz="1600" dirty="0">
                <a:latin typeface="Cambria" pitchFamily="18" charset="0"/>
                <a:ea typeface="Cambria" pitchFamily="18" charset="0"/>
              </a:rPr>
              <a:t>in addition to enhancing the electronic, mechanical, and thermal properties of these </a:t>
            </a:r>
            <a:r>
              <a:rPr lang="en-US" sz="1600" dirty="0" smtClean="0">
                <a:latin typeface="Cambria" pitchFamily="18" charset="0"/>
                <a:ea typeface="Cambria" pitchFamily="18" charset="0"/>
              </a:rPr>
              <a:t>materials.</a:t>
            </a:r>
          </a:p>
          <a:p>
            <a:pPr marL="285750" indent="-285750" algn="just">
              <a:lnSpc>
                <a:spcPct val="150000"/>
              </a:lnSpc>
              <a:buFont typeface="Arial" pitchFamily="34" charset="0"/>
              <a:buChar char="•"/>
            </a:pPr>
            <a:r>
              <a:rPr lang="en-US" sz="1600" dirty="0">
                <a:latin typeface="Cambria" pitchFamily="18" charset="0"/>
                <a:ea typeface="Cambria" pitchFamily="18" charset="0"/>
              </a:rPr>
              <a:t>Owing to an excellent combination of thermal, optical, and electrical </a:t>
            </a:r>
            <a:r>
              <a:rPr lang="en-US" sz="1600" dirty="0" smtClean="0">
                <a:latin typeface="Cambria" pitchFamily="18" charset="0"/>
                <a:ea typeface="Cambria" pitchFamily="18" charset="0"/>
              </a:rPr>
              <a:t>properties, CNTs </a:t>
            </a:r>
            <a:r>
              <a:rPr lang="en-US" sz="1600" dirty="0">
                <a:latin typeface="Cambria" pitchFamily="18" charset="0"/>
                <a:ea typeface="Cambria" pitchFamily="18" charset="0"/>
              </a:rPr>
              <a:t>turn out to be potential candidates in various newly-emerged fields, which commonly include nanotechnology and biosensors.</a:t>
            </a:r>
            <a:endParaRPr lang="en-US" sz="1600" dirty="0" smtClean="0">
              <a:latin typeface="Cambria" pitchFamily="18" charset="0"/>
              <a:ea typeface="Cambria" pitchFamily="18" charset="0"/>
            </a:endParaRPr>
          </a:p>
        </p:txBody>
      </p:sp>
    </p:spTree>
    <p:extLst>
      <p:ext uri="{BB962C8B-B14F-4D97-AF65-F5344CB8AC3E}">
        <p14:creationId xmlns:p14="http://schemas.microsoft.com/office/powerpoint/2010/main" val="3433704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702766"/>
            <a:ext cx="8839200" cy="4154984"/>
          </a:xfrm>
          <a:prstGeom prst="rect">
            <a:avLst/>
          </a:prstGeom>
        </p:spPr>
        <p:txBody>
          <a:bodyPr wrap="square">
            <a:spAutoFit/>
          </a:bodyPr>
          <a:lstStyle/>
          <a:p>
            <a:pPr marL="285750" indent="-285750" algn="just">
              <a:lnSpc>
                <a:spcPct val="150000"/>
              </a:lnSpc>
              <a:buFont typeface="Arial" pitchFamily="34" charset="0"/>
              <a:buChar char="•"/>
            </a:pPr>
            <a:r>
              <a:rPr lang="en-US" sz="1600" dirty="0">
                <a:latin typeface="Cambria" pitchFamily="18" charset="0"/>
                <a:ea typeface="Cambria" pitchFamily="18" charset="0"/>
              </a:rPr>
              <a:t>Polymer reinforced CNT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possess an excellent combination of mechanical properties and electrical conductivity for biosensor </a:t>
            </a:r>
            <a:r>
              <a:rPr lang="en-US" sz="1600" dirty="0" smtClean="0">
                <a:latin typeface="Cambria" pitchFamily="18" charset="0"/>
                <a:ea typeface="Cambria" pitchFamily="18" charset="0"/>
              </a:rPr>
              <a:t>applications.</a:t>
            </a:r>
          </a:p>
          <a:p>
            <a:pPr marL="285750" indent="-285750" algn="just">
              <a:lnSpc>
                <a:spcPct val="150000"/>
              </a:lnSpc>
              <a:buFont typeface="Arial" pitchFamily="34" charset="0"/>
              <a:buChar char="•"/>
            </a:pPr>
            <a:r>
              <a:rPr lang="en-US" sz="1600" dirty="0">
                <a:latin typeface="Cambria" pitchFamily="18" charset="0"/>
                <a:ea typeface="Cambria" pitchFamily="18" charset="0"/>
              </a:rPr>
              <a:t>The composite electrodes composed of conducting polymers reinforced in CNTs results in an enhancement of mechanical strength along with thermal and electronic </a:t>
            </a:r>
            <a:r>
              <a:rPr lang="en-US" sz="1600" dirty="0" smtClean="0">
                <a:latin typeface="Cambria" pitchFamily="18" charset="0"/>
                <a:ea typeface="Cambria" pitchFamily="18" charset="0"/>
              </a:rPr>
              <a:t>conductivity.</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Activated Carbon CNT </a:t>
            </a:r>
            <a:r>
              <a:rPr lang="en-US" sz="1600" dirty="0" err="1" smtClean="0">
                <a:latin typeface="Cambria" pitchFamily="18" charset="0"/>
                <a:ea typeface="Cambria" pitchFamily="18" charset="0"/>
              </a:rPr>
              <a:t>Nanocomposites</a:t>
            </a:r>
            <a:r>
              <a:rPr lang="en-US" sz="1600" dirty="0" smtClean="0">
                <a:latin typeface="Cambria" pitchFamily="18" charset="0"/>
                <a:ea typeface="Cambria" pitchFamily="18" charset="0"/>
              </a:rPr>
              <a:t> yield much better results in terms of energy and power density.</a:t>
            </a:r>
          </a:p>
          <a:p>
            <a:pPr marL="285750" indent="-285750" algn="just">
              <a:lnSpc>
                <a:spcPct val="150000"/>
              </a:lnSpc>
              <a:buFont typeface="Arial" pitchFamily="34" charset="0"/>
              <a:buChar char="•"/>
            </a:pPr>
            <a:r>
              <a:rPr lang="en-US" sz="1600" dirty="0">
                <a:latin typeface="Cambria" pitchFamily="18" charset="0"/>
                <a:ea typeface="Cambria" pitchFamily="18" charset="0"/>
              </a:rPr>
              <a:t>AC has also been used extensively as an electrode material in Electric Double Layer Capacitors (EDLCs) </a:t>
            </a:r>
            <a:r>
              <a:rPr lang="en-US" sz="1600" dirty="0" smtClean="0">
                <a:latin typeface="Cambria" pitchFamily="18" charset="0"/>
                <a:ea typeface="Cambria" pitchFamily="18" charset="0"/>
              </a:rPr>
              <a:t>owing </a:t>
            </a:r>
            <a:r>
              <a:rPr lang="en-US" sz="1600" dirty="0">
                <a:latin typeface="Cambria" pitchFamily="18" charset="0"/>
                <a:ea typeface="Cambria" pitchFamily="18" charset="0"/>
              </a:rPr>
              <a:t>to a remarkable combination of high capacitance, long cycle life, and most importantly, low cost of </a:t>
            </a:r>
            <a:r>
              <a:rPr lang="en-US" sz="1600" dirty="0" smtClean="0">
                <a:latin typeface="Cambria" pitchFamily="18" charset="0"/>
                <a:ea typeface="Cambria" pitchFamily="18" charset="0"/>
              </a:rPr>
              <a:t>manufacturing.</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Activated </a:t>
            </a:r>
            <a:r>
              <a:rPr lang="en-US" sz="1600" dirty="0">
                <a:latin typeface="Cambria" pitchFamily="18" charset="0"/>
                <a:ea typeface="Cambria" pitchFamily="18" charset="0"/>
              </a:rPr>
              <a:t>carbon (AC) </a:t>
            </a:r>
            <a:r>
              <a:rPr lang="en-US" sz="1600" dirty="0" smtClean="0">
                <a:latin typeface="Cambria" pitchFamily="18" charset="0"/>
                <a:ea typeface="Cambria" pitchFamily="18" charset="0"/>
              </a:rPr>
              <a:t>is </a:t>
            </a:r>
            <a:r>
              <a:rPr lang="en-US" sz="1600" dirty="0">
                <a:latin typeface="Cambria" pitchFamily="18" charset="0"/>
                <a:ea typeface="Cambria" pitchFamily="18" charset="0"/>
              </a:rPr>
              <a:t>the most commonly used absorbent, primarily, owing to its high surface </a:t>
            </a:r>
            <a:r>
              <a:rPr lang="en-US" sz="1600" dirty="0" smtClean="0">
                <a:latin typeface="Cambria" pitchFamily="18" charset="0"/>
                <a:ea typeface="Cambria" pitchFamily="18" charset="0"/>
              </a:rPr>
              <a:t>area.</a:t>
            </a:r>
          </a:p>
        </p:txBody>
      </p:sp>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5657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843498"/>
            <a:ext cx="8839200" cy="3416320"/>
          </a:xfrm>
          <a:prstGeom prst="rect">
            <a:avLst/>
          </a:prstGeom>
        </p:spPr>
        <p:txBody>
          <a:bodyPr wrap="square">
            <a:spAutoFit/>
          </a:bodyPr>
          <a:lstStyle/>
          <a:p>
            <a:pPr marL="285750" indent="-285750" algn="just">
              <a:lnSpc>
                <a:spcPct val="150000"/>
              </a:lnSpc>
              <a:buFont typeface="Arial" pitchFamily="34" charset="0"/>
              <a:buChar char="•"/>
            </a:pPr>
            <a:r>
              <a:rPr lang="en-US" sz="1600" dirty="0" smtClean="0">
                <a:latin typeface="Cambria" pitchFamily="18" charset="0"/>
                <a:ea typeface="Cambria" pitchFamily="18" charset="0"/>
              </a:rPr>
              <a:t>CNTs covalently </a:t>
            </a:r>
            <a:r>
              <a:rPr lang="en-US" sz="1600" dirty="0">
                <a:latin typeface="Cambria" pitchFamily="18" charset="0"/>
                <a:ea typeface="Cambria" pitchFamily="18" charset="0"/>
              </a:rPr>
              <a:t>bonded with </a:t>
            </a:r>
            <a:r>
              <a:rPr lang="en-US" sz="1600" dirty="0" smtClean="0">
                <a:latin typeface="Cambria" pitchFamily="18" charset="0"/>
                <a:ea typeface="Cambria" pitchFamily="18" charset="0"/>
              </a:rPr>
              <a:t>carbon fibers may </a:t>
            </a:r>
            <a:r>
              <a:rPr lang="en-US" sz="1600" dirty="0">
                <a:latin typeface="Cambria" pitchFamily="18" charset="0"/>
                <a:ea typeface="Cambria" pitchFamily="18" charset="0"/>
              </a:rPr>
              <a:t>be </a:t>
            </a:r>
            <a:r>
              <a:rPr lang="en-US" sz="1600" dirty="0" smtClean="0">
                <a:latin typeface="Cambria" pitchFamily="18" charset="0"/>
                <a:ea typeface="Cambria" pitchFamily="18" charset="0"/>
              </a:rPr>
              <a:t>applied for their high impact strength and stress.</a:t>
            </a:r>
          </a:p>
          <a:p>
            <a:pPr marL="285750" indent="-285750" algn="just">
              <a:lnSpc>
                <a:spcPct val="150000"/>
              </a:lnSpc>
              <a:buFont typeface="Arial" pitchFamily="34" charset="0"/>
              <a:buChar char="•"/>
            </a:pPr>
            <a:r>
              <a:rPr lang="en-US" sz="1600" dirty="0">
                <a:latin typeface="Cambria" pitchFamily="18" charset="0"/>
                <a:ea typeface="Cambria" pitchFamily="18" charset="0"/>
              </a:rPr>
              <a:t>CF/CNT based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have found an extensive application in the context of lightweight automotive and aerospace components with high fuel </a:t>
            </a:r>
            <a:r>
              <a:rPr lang="en-US" sz="1600" dirty="0" smtClean="0">
                <a:latin typeface="Cambria" pitchFamily="18" charset="0"/>
                <a:ea typeface="Cambria" pitchFamily="18" charset="0"/>
              </a:rPr>
              <a:t>efficiency.</a:t>
            </a:r>
          </a:p>
          <a:p>
            <a:pPr marL="285750" indent="-285750" algn="just">
              <a:lnSpc>
                <a:spcPct val="150000"/>
              </a:lnSpc>
              <a:buFont typeface="Arial" pitchFamily="34" charset="0"/>
              <a:buChar char="•"/>
            </a:pPr>
            <a:r>
              <a:rPr lang="en-US" sz="1600" dirty="0">
                <a:latin typeface="Cambria" pitchFamily="18" charset="0"/>
                <a:ea typeface="Cambria" pitchFamily="18" charset="0"/>
              </a:rPr>
              <a:t>CNTs have numerous advantages as conducting wires as compared to copper wires owing to their size and quantum </a:t>
            </a:r>
            <a:r>
              <a:rPr lang="en-US" sz="1600" dirty="0" smtClean="0">
                <a:latin typeface="Cambria" pitchFamily="18" charset="0"/>
                <a:ea typeface="Cambria" pitchFamily="18" charset="0"/>
              </a:rPr>
              <a:t>effects.</a:t>
            </a:r>
          </a:p>
          <a:p>
            <a:pPr marL="285750" indent="-285750" algn="just">
              <a:lnSpc>
                <a:spcPct val="150000"/>
              </a:lnSpc>
              <a:buFont typeface="Arial" pitchFamily="34" charset="0"/>
              <a:buChar char="•"/>
            </a:pPr>
            <a:r>
              <a:rPr lang="en-US" sz="1600" dirty="0" smtClean="0">
                <a:latin typeface="Cambria" pitchFamily="18" charset="0"/>
                <a:ea typeface="Cambria" pitchFamily="18" charset="0"/>
              </a:rPr>
              <a:t>Other than CNTs, other forms of carbon as amorphous and </a:t>
            </a:r>
            <a:r>
              <a:rPr lang="en-US" sz="1600" dirty="0" err="1" smtClean="0">
                <a:latin typeface="Cambria" pitchFamily="18" charset="0"/>
                <a:ea typeface="Cambria" pitchFamily="18" charset="0"/>
              </a:rPr>
              <a:t>nanocrystalline</a:t>
            </a:r>
            <a:r>
              <a:rPr lang="en-US" sz="1600" dirty="0" smtClean="0">
                <a:latin typeface="Cambria" pitchFamily="18" charset="0"/>
                <a:ea typeface="Cambria" pitchFamily="18" charset="0"/>
              </a:rPr>
              <a:t> carbon films, </a:t>
            </a:r>
            <a:r>
              <a:rPr lang="en-US" sz="1600" dirty="0" err="1" smtClean="0">
                <a:latin typeface="Cambria" pitchFamily="18" charset="0"/>
                <a:ea typeface="Cambria" pitchFamily="18" charset="0"/>
              </a:rPr>
              <a:t>graphene</a:t>
            </a:r>
            <a:r>
              <a:rPr lang="en-US" sz="1600" dirty="0" smtClean="0">
                <a:latin typeface="Cambria" pitchFamily="18" charset="0"/>
                <a:ea typeface="Cambria" pitchFamily="18" charset="0"/>
              </a:rPr>
              <a:t> oxide based </a:t>
            </a:r>
            <a:r>
              <a:rPr lang="en-US" sz="1600" dirty="0" err="1" smtClean="0">
                <a:latin typeface="Cambria" pitchFamily="18" charset="0"/>
                <a:ea typeface="Cambria" pitchFamily="18" charset="0"/>
              </a:rPr>
              <a:t>nanocomposites</a:t>
            </a:r>
            <a:r>
              <a:rPr lang="en-US" sz="1600" dirty="0" smtClean="0">
                <a:latin typeface="Cambria" pitchFamily="18" charset="0"/>
                <a:ea typeface="Cambria" pitchFamily="18" charset="0"/>
              </a:rPr>
              <a:t>,  diamond like carbon (DLC) and Graphite like amorphous (GAC) based </a:t>
            </a:r>
            <a:r>
              <a:rPr lang="en-US" sz="1600" dirty="0" err="1" smtClean="0">
                <a:latin typeface="Cambria" pitchFamily="18" charset="0"/>
                <a:ea typeface="Cambria" pitchFamily="18" charset="0"/>
              </a:rPr>
              <a:t>nanocomposites</a:t>
            </a:r>
            <a:r>
              <a:rPr lang="en-US" sz="1600" dirty="0">
                <a:latin typeface="Cambria" pitchFamily="18" charset="0"/>
                <a:ea typeface="Cambria" pitchFamily="18" charset="0"/>
              </a:rPr>
              <a:t> </a:t>
            </a:r>
            <a:r>
              <a:rPr lang="en-US" sz="1600" dirty="0" smtClean="0">
                <a:latin typeface="Cambria" pitchFamily="18" charset="0"/>
                <a:ea typeface="Cambria" pitchFamily="18" charset="0"/>
              </a:rPr>
              <a:t>show a variety of applications in various fields.</a:t>
            </a:r>
          </a:p>
        </p:txBody>
      </p:sp>
      <p:sp>
        <p:nvSpPr>
          <p:cNvPr id="3" name="TextBox 2"/>
          <p:cNvSpPr txBox="1"/>
          <p:nvPr/>
        </p:nvSpPr>
        <p:spPr>
          <a:xfrm>
            <a:off x="4374746" y="10966"/>
            <a:ext cx="4769254" cy="523220"/>
          </a:xfrm>
          <a:prstGeom prst="rect">
            <a:avLst/>
          </a:prstGeom>
          <a:solidFill>
            <a:schemeClr val="accent2"/>
          </a:solidFill>
        </p:spPr>
        <p:txBody>
          <a:bodyPr wrap="none" rtlCol="0">
            <a:spAutoFit/>
          </a:bodyPr>
          <a:lstStyle/>
          <a:p>
            <a:r>
              <a:rPr lang="en-US" sz="2800" b="1" i="1" dirty="0" smtClean="0">
                <a:solidFill>
                  <a:schemeClr val="bg1"/>
                </a:solidFill>
                <a:latin typeface="Times New Roman" pitchFamily="18" charset="0"/>
                <a:cs typeface="Times New Roman" pitchFamily="18" charset="0"/>
              </a:rPr>
              <a:t>Carbon Metal </a:t>
            </a:r>
            <a:r>
              <a:rPr lang="en-US" sz="2800" b="1" i="1" dirty="0" err="1" smtClean="0">
                <a:solidFill>
                  <a:schemeClr val="bg1"/>
                </a:solidFill>
                <a:latin typeface="Times New Roman" pitchFamily="18" charset="0"/>
                <a:cs typeface="Times New Roman" pitchFamily="18" charset="0"/>
              </a:rPr>
              <a:t>Nanocomposites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68970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222857" y="328001"/>
            <a:ext cx="8722360" cy="553998"/>
          </a:xfrm>
          <a:prstGeom prst="rect">
            <a:avLst/>
          </a:prstGeom>
          <a:noFill/>
        </p:spPr>
        <p:txBody>
          <a:bodyPr wrap="square">
            <a:spAutoFit/>
          </a:bodyPr>
          <a:lstStyle/>
          <a:p>
            <a:pPr algn="just" fontAlgn="auto">
              <a:lnSpc>
                <a:spcPct val="150000"/>
              </a:lnSpc>
            </a:pPr>
            <a:r>
              <a:rPr lang="en-US" sz="2000" b="1" i="1" dirty="0" smtClean="0">
                <a:latin typeface="Cambria" pitchFamily="18" charset="0"/>
                <a:ea typeface="Cambria" pitchFamily="18" charset="0"/>
              </a:rPr>
              <a:t>What are </a:t>
            </a:r>
            <a:r>
              <a:rPr lang="en-US" sz="2000" b="1" i="1" dirty="0" err="1" smtClean="0">
                <a:latin typeface="Cambria" pitchFamily="18" charset="0"/>
                <a:ea typeface="Cambria" pitchFamily="18" charset="0"/>
              </a:rPr>
              <a:t>Nanocomposites</a:t>
            </a:r>
            <a:r>
              <a:rPr lang="en-US" sz="2000" b="1" i="1" dirty="0" smtClean="0">
                <a:latin typeface="Cambria" pitchFamily="18" charset="0"/>
                <a:ea typeface="Cambria" pitchFamily="18" charset="0"/>
              </a:rPr>
              <a:t>:</a:t>
            </a:r>
            <a:endParaRPr lang="en-US" sz="2000" b="1" i="1" dirty="0">
              <a:latin typeface="Cambria" pitchFamily="18" charset="0"/>
              <a:ea typeface="Cambria" pitchFamily="18" charset="0"/>
            </a:endParaRPr>
          </a:p>
        </p:txBody>
      </p:sp>
      <p:sp>
        <p:nvSpPr>
          <p:cNvPr id="2" name="Rectangle 1"/>
          <p:cNvSpPr/>
          <p:nvPr/>
        </p:nvSpPr>
        <p:spPr>
          <a:xfrm>
            <a:off x="304799" y="742950"/>
            <a:ext cx="8640417" cy="2793072"/>
          </a:xfrm>
          <a:prstGeom prst="rect">
            <a:avLst/>
          </a:prstGeom>
        </p:spPr>
        <p:txBody>
          <a:bodyPr wrap="square">
            <a:spAutoFit/>
          </a:bodyPr>
          <a:lstStyle/>
          <a:p>
            <a:pPr marL="342900" indent="-342900" algn="just">
              <a:lnSpc>
                <a:spcPct val="150000"/>
              </a:lnSpc>
              <a:buFont typeface="Arial" pitchFamily="34" charset="0"/>
              <a:buChar char="•"/>
            </a:pPr>
            <a:r>
              <a:rPr lang="en-US" sz="1700" dirty="0">
                <a:latin typeface="Times New Roman" pitchFamily="18" charset="0"/>
                <a:ea typeface="Cambria" pitchFamily="18" charset="0"/>
                <a:cs typeface="Times New Roman" pitchFamily="18" charset="0"/>
              </a:rPr>
              <a:t>A broad class of materials, with microstructures modulated </a:t>
            </a:r>
            <a:r>
              <a:rPr lang="en-US" sz="1700" dirty="0" smtClean="0">
                <a:latin typeface="Times New Roman" pitchFamily="18" charset="0"/>
                <a:ea typeface="Cambria" pitchFamily="18" charset="0"/>
                <a:cs typeface="Times New Roman" pitchFamily="18" charset="0"/>
              </a:rPr>
              <a:t>in zero </a:t>
            </a:r>
            <a:r>
              <a:rPr lang="en-US" sz="1700" dirty="0">
                <a:latin typeface="Times New Roman" pitchFamily="18" charset="0"/>
                <a:ea typeface="Cambria" pitchFamily="18" charset="0"/>
                <a:cs typeface="Times New Roman" pitchFamily="18" charset="0"/>
              </a:rPr>
              <a:t>to three dimensions on length scales less than 100 nm</a:t>
            </a:r>
            <a:r>
              <a:rPr lang="en-US" sz="1700" dirty="0" smtClean="0">
                <a:latin typeface="Times New Roman" pitchFamily="18" charset="0"/>
                <a:ea typeface="Cambria" pitchFamily="18" charset="0"/>
                <a:cs typeface="Times New Roman" pitchFamily="18" charset="0"/>
              </a:rPr>
              <a:t>.</a:t>
            </a:r>
            <a:endParaRPr lang="en-US" sz="1700" dirty="0">
              <a:latin typeface="Times New Roman" pitchFamily="18" charset="0"/>
              <a:ea typeface="Cambria" pitchFamily="18" charset="0"/>
              <a:cs typeface="Times New Roman" pitchFamily="18" charset="0"/>
            </a:endParaRPr>
          </a:p>
          <a:p>
            <a:pPr marL="342900" indent="-342900" algn="just">
              <a:lnSpc>
                <a:spcPct val="150000"/>
              </a:lnSpc>
              <a:buFont typeface="Arial" pitchFamily="34" charset="0"/>
              <a:buChar char="•"/>
            </a:pPr>
            <a:r>
              <a:rPr lang="en-US" sz="1700" dirty="0" smtClean="0">
                <a:latin typeface="Times New Roman" pitchFamily="18" charset="0"/>
                <a:ea typeface="Cambria" pitchFamily="18" charset="0"/>
                <a:cs typeface="Times New Roman" pitchFamily="18" charset="0"/>
              </a:rPr>
              <a:t>Materials </a:t>
            </a:r>
            <a:r>
              <a:rPr lang="en-US" sz="1700" dirty="0">
                <a:latin typeface="Times New Roman" pitchFamily="18" charset="0"/>
                <a:ea typeface="Cambria" pitchFamily="18" charset="0"/>
                <a:cs typeface="Times New Roman" pitchFamily="18" charset="0"/>
              </a:rPr>
              <a:t>with atoms arranged in </a:t>
            </a:r>
            <a:r>
              <a:rPr lang="en-US" sz="1700" dirty="0" err="1">
                <a:latin typeface="Times New Roman" pitchFamily="18" charset="0"/>
                <a:ea typeface="Cambria" pitchFamily="18" charset="0"/>
                <a:cs typeface="Times New Roman" pitchFamily="18" charset="0"/>
              </a:rPr>
              <a:t>nanosized</a:t>
            </a:r>
            <a:r>
              <a:rPr lang="en-US" sz="1700" dirty="0">
                <a:latin typeface="Times New Roman" pitchFamily="18" charset="0"/>
                <a:ea typeface="Cambria" pitchFamily="18" charset="0"/>
                <a:cs typeface="Times New Roman" pitchFamily="18" charset="0"/>
              </a:rPr>
              <a:t> clusters, </a:t>
            </a:r>
            <a:r>
              <a:rPr lang="en-US" sz="1700" dirty="0" smtClean="0">
                <a:latin typeface="Times New Roman" pitchFamily="18" charset="0"/>
                <a:ea typeface="Cambria" pitchFamily="18" charset="0"/>
                <a:cs typeface="Times New Roman" pitchFamily="18" charset="0"/>
              </a:rPr>
              <a:t>which become </a:t>
            </a:r>
            <a:r>
              <a:rPr lang="en-US" sz="1700" dirty="0">
                <a:latin typeface="Times New Roman" pitchFamily="18" charset="0"/>
                <a:ea typeface="Cambria" pitchFamily="18" charset="0"/>
                <a:cs typeface="Times New Roman" pitchFamily="18" charset="0"/>
              </a:rPr>
              <a:t>the constituent grains or building blocks of </a:t>
            </a:r>
            <a:r>
              <a:rPr lang="en-US" sz="1700" dirty="0" smtClean="0">
                <a:latin typeface="Times New Roman" pitchFamily="18" charset="0"/>
                <a:ea typeface="Cambria" pitchFamily="18" charset="0"/>
                <a:cs typeface="Times New Roman" pitchFamily="18" charset="0"/>
              </a:rPr>
              <a:t>the material.</a:t>
            </a:r>
          </a:p>
          <a:p>
            <a:pPr marL="342900" indent="-342900" algn="just">
              <a:lnSpc>
                <a:spcPct val="150000"/>
              </a:lnSpc>
              <a:buFont typeface="Arial" pitchFamily="34" charset="0"/>
              <a:buChar char="•"/>
            </a:pPr>
            <a:r>
              <a:rPr lang="en-US" sz="1700" dirty="0" smtClean="0">
                <a:latin typeface="Times New Roman" pitchFamily="18" charset="0"/>
                <a:ea typeface="Cambria" pitchFamily="18" charset="0"/>
                <a:cs typeface="Times New Roman" pitchFamily="18" charset="0"/>
              </a:rPr>
              <a:t>Any </a:t>
            </a:r>
            <a:r>
              <a:rPr lang="en-US" sz="1700" dirty="0">
                <a:latin typeface="Times New Roman" pitchFamily="18" charset="0"/>
                <a:ea typeface="Cambria" pitchFamily="18" charset="0"/>
                <a:cs typeface="Times New Roman" pitchFamily="18" charset="0"/>
              </a:rPr>
              <a:t>material with at least one dimension in the 1-100 nm range</a:t>
            </a:r>
            <a:r>
              <a:rPr lang="en-US" sz="1700" dirty="0" smtClean="0">
                <a:latin typeface="Times New Roman" pitchFamily="18" charset="0"/>
                <a:ea typeface="Cambria" pitchFamily="18" charset="0"/>
                <a:cs typeface="Times New Roman" pitchFamily="18" charset="0"/>
              </a:rPr>
              <a:t>.</a:t>
            </a:r>
          </a:p>
          <a:p>
            <a:pPr marL="342900" indent="-342900" algn="just">
              <a:lnSpc>
                <a:spcPct val="150000"/>
              </a:lnSpc>
              <a:buFont typeface="Arial" pitchFamily="34" charset="0"/>
              <a:buChar char="•"/>
            </a:pPr>
            <a:r>
              <a:rPr lang="en-IN" sz="1600" dirty="0">
                <a:latin typeface="Times New Roman" pitchFamily="18" charset="0"/>
                <a:cs typeface="Times New Roman" pitchFamily="18" charset="0"/>
              </a:rPr>
              <a:t>Nanocomposite means </a:t>
            </a:r>
            <a:r>
              <a:rPr lang="en-IN" sz="1600" dirty="0" err="1">
                <a:latin typeface="Times New Roman" pitchFamily="18" charset="0"/>
                <a:cs typeface="Times New Roman" pitchFamily="18" charset="0"/>
              </a:rPr>
              <a:t>nanosized</a:t>
            </a:r>
            <a:r>
              <a:rPr lang="en-IN" sz="1600" dirty="0">
                <a:latin typeface="Times New Roman" pitchFamily="18" charset="0"/>
                <a:cs typeface="Times New Roman" pitchFamily="18" charset="0"/>
              </a:rPr>
              <a:t> particles (</a:t>
            </a:r>
            <a:r>
              <a:rPr lang="en-IN" sz="1600" dirty="0" err="1">
                <a:latin typeface="Times New Roman" pitchFamily="18" charset="0"/>
                <a:cs typeface="Times New Roman" pitchFamily="18" charset="0"/>
              </a:rPr>
              <a:t>i.e</a:t>
            </a:r>
            <a:r>
              <a:rPr lang="en-IN" sz="1600" dirty="0">
                <a:latin typeface="Times New Roman" pitchFamily="18" charset="0"/>
                <a:cs typeface="Times New Roman" pitchFamily="18" charset="0"/>
              </a:rPr>
              <a:t> metals, semiconductors, dielectric materials, etc) embedded in different matrix materials (ceramics, glass, polymers, etc).</a:t>
            </a:r>
            <a:endParaRPr lang="en-US" sz="1700" dirty="0">
              <a:latin typeface="Times New Roman" pitchFamily="18" charset="0"/>
              <a:ea typeface="Cambria"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501" y="3486485"/>
            <a:ext cx="5298099"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531840" y="10966"/>
            <a:ext cx="4612160"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-Introduction</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065073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222857" y="328001"/>
            <a:ext cx="8722360" cy="553998"/>
          </a:xfrm>
          <a:prstGeom prst="rect">
            <a:avLst/>
          </a:prstGeom>
          <a:noFill/>
        </p:spPr>
        <p:txBody>
          <a:bodyPr wrap="square">
            <a:spAutoFit/>
          </a:bodyPr>
          <a:lstStyle/>
          <a:p>
            <a:pPr algn="just" fontAlgn="auto">
              <a:lnSpc>
                <a:spcPct val="150000"/>
              </a:lnSpc>
            </a:pPr>
            <a:r>
              <a:rPr lang="en-US" sz="2000" b="1" i="1" dirty="0" smtClean="0">
                <a:latin typeface="Cambria" pitchFamily="18" charset="0"/>
                <a:ea typeface="Cambria" pitchFamily="18" charset="0"/>
              </a:rPr>
              <a:t>What are </a:t>
            </a:r>
            <a:r>
              <a:rPr lang="en-US" sz="2000" b="1" i="1" dirty="0" err="1" smtClean="0">
                <a:latin typeface="Cambria" pitchFamily="18" charset="0"/>
                <a:ea typeface="Cambria" pitchFamily="18" charset="0"/>
              </a:rPr>
              <a:t>Nanocomposites</a:t>
            </a:r>
            <a:r>
              <a:rPr lang="en-US" sz="2000" b="1" i="1" dirty="0" smtClean="0">
                <a:latin typeface="Cambria" pitchFamily="18" charset="0"/>
                <a:ea typeface="Cambria" pitchFamily="18" charset="0"/>
              </a:rPr>
              <a:t>:</a:t>
            </a:r>
            <a:endParaRPr lang="en-US" sz="2000" b="1" i="1" dirty="0">
              <a:latin typeface="Cambria" pitchFamily="18" charset="0"/>
              <a:ea typeface="Cambria" pitchFamily="18" charset="0"/>
            </a:endParaRPr>
          </a:p>
        </p:txBody>
      </p:sp>
      <p:sp>
        <p:nvSpPr>
          <p:cNvPr id="2" name="Rectangle 1"/>
          <p:cNvSpPr/>
          <p:nvPr/>
        </p:nvSpPr>
        <p:spPr>
          <a:xfrm>
            <a:off x="304799" y="800100"/>
            <a:ext cx="8640417" cy="2446824"/>
          </a:xfrm>
          <a:prstGeom prst="rect">
            <a:avLst/>
          </a:prstGeom>
        </p:spPr>
        <p:txBody>
          <a:bodyPr wrap="square">
            <a:spAutoFit/>
          </a:bodyPr>
          <a:lstStyle/>
          <a:p>
            <a:pPr algn="just"/>
            <a:r>
              <a:rPr lang="en-US" sz="1700" dirty="0">
                <a:latin typeface="Cambria" pitchFamily="18" charset="0"/>
                <a:ea typeface="Cambria" pitchFamily="18" charset="0"/>
              </a:rPr>
              <a:t>The definition </a:t>
            </a:r>
            <a:r>
              <a:rPr lang="en-US" sz="1700" dirty="0" smtClean="0">
                <a:latin typeface="Cambria" pitchFamily="18" charset="0"/>
                <a:ea typeface="Cambria" pitchFamily="18" charset="0"/>
              </a:rPr>
              <a:t>of </a:t>
            </a:r>
            <a:r>
              <a:rPr lang="en-US" sz="1700" dirty="0" err="1" smtClean="0">
                <a:latin typeface="Cambria" pitchFamily="18" charset="0"/>
                <a:ea typeface="Cambria" pitchFamily="18" charset="0"/>
              </a:rPr>
              <a:t>nanocomposite</a:t>
            </a:r>
            <a:r>
              <a:rPr lang="en-US" sz="1700" dirty="0" smtClean="0">
                <a:latin typeface="Cambria" pitchFamily="18" charset="0"/>
                <a:ea typeface="Cambria" pitchFamily="18" charset="0"/>
              </a:rPr>
              <a:t> </a:t>
            </a:r>
            <a:r>
              <a:rPr lang="en-US" sz="1700" dirty="0">
                <a:latin typeface="Cambria" pitchFamily="18" charset="0"/>
                <a:ea typeface="Cambria" pitchFamily="18" charset="0"/>
              </a:rPr>
              <a:t>materials has broadened significantly to </a:t>
            </a:r>
            <a:r>
              <a:rPr lang="en-US" sz="1700" dirty="0" smtClean="0">
                <a:latin typeface="Cambria" pitchFamily="18" charset="0"/>
                <a:ea typeface="Cambria" pitchFamily="18" charset="0"/>
              </a:rPr>
              <a:t>encompass a </a:t>
            </a:r>
            <a:r>
              <a:rPr lang="en-US" sz="1700" dirty="0">
                <a:latin typeface="Cambria" pitchFamily="18" charset="0"/>
                <a:ea typeface="Cambria" pitchFamily="18" charset="0"/>
              </a:rPr>
              <a:t>large variety of systems such as </a:t>
            </a:r>
            <a:r>
              <a:rPr lang="en-US" sz="1700" dirty="0" smtClean="0">
                <a:latin typeface="Cambria" pitchFamily="18" charset="0"/>
                <a:ea typeface="Cambria" pitchFamily="18" charset="0"/>
              </a:rPr>
              <a:t>zero-dimensional, one-dimensional</a:t>
            </a:r>
            <a:r>
              <a:rPr lang="en-US" sz="1700" dirty="0">
                <a:latin typeface="Cambria" pitchFamily="18" charset="0"/>
                <a:ea typeface="Cambria" pitchFamily="18" charset="0"/>
              </a:rPr>
              <a:t>, </a:t>
            </a:r>
            <a:r>
              <a:rPr lang="en-US" sz="1700" dirty="0" smtClean="0">
                <a:latin typeface="Cambria" pitchFamily="18" charset="0"/>
                <a:ea typeface="Cambria" pitchFamily="18" charset="0"/>
              </a:rPr>
              <a:t>two dimensional, three-dimensional </a:t>
            </a:r>
            <a:r>
              <a:rPr lang="en-US" sz="1700" dirty="0">
                <a:latin typeface="Cambria" pitchFamily="18" charset="0"/>
                <a:ea typeface="Cambria" pitchFamily="18" charset="0"/>
              </a:rPr>
              <a:t>(3D) and amorphous </a:t>
            </a:r>
            <a:r>
              <a:rPr lang="en-US" sz="1700" dirty="0" smtClean="0">
                <a:latin typeface="Cambria" pitchFamily="18" charset="0"/>
                <a:ea typeface="Cambria" pitchFamily="18" charset="0"/>
              </a:rPr>
              <a:t>materials made </a:t>
            </a:r>
            <a:r>
              <a:rPr lang="en-US" sz="1700" dirty="0">
                <a:latin typeface="Cambria" pitchFamily="18" charset="0"/>
                <a:ea typeface="Cambria" pitchFamily="18" charset="0"/>
              </a:rPr>
              <a:t>of distinctly dissimilar components and mixed at </a:t>
            </a:r>
            <a:r>
              <a:rPr lang="en-US" sz="1700" dirty="0" smtClean="0">
                <a:latin typeface="Cambria" pitchFamily="18" charset="0"/>
                <a:ea typeface="Cambria" pitchFamily="18" charset="0"/>
              </a:rPr>
              <a:t>the </a:t>
            </a:r>
            <a:r>
              <a:rPr lang="en-US" sz="1700" dirty="0" err="1" smtClean="0">
                <a:latin typeface="Cambria" pitchFamily="18" charset="0"/>
                <a:ea typeface="Cambria" pitchFamily="18" charset="0"/>
              </a:rPr>
              <a:t>nanometre</a:t>
            </a:r>
            <a:r>
              <a:rPr lang="en-US" sz="1700" dirty="0" smtClean="0">
                <a:latin typeface="Cambria" pitchFamily="18" charset="0"/>
                <a:ea typeface="Cambria" pitchFamily="18" charset="0"/>
              </a:rPr>
              <a:t> </a:t>
            </a:r>
            <a:r>
              <a:rPr lang="en-US" sz="1700" dirty="0">
                <a:latin typeface="Cambria" pitchFamily="18" charset="0"/>
                <a:ea typeface="Cambria" pitchFamily="18" charset="0"/>
              </a:rPr>
              <a:t>scale</a:t>
            </a:r>
            <a:r>
              <a:rPr lang="en-US" sz="1700" dirty="0" smtClean="0">
                <a:latin typeface="Cambria" pitchFamily="18" charset="0"/>
                <a:ea typeface="Cambria" pitchFamily="18" charset="0"/>
              </a:rPr>
              <a:t>.</a:t>
            </a:r>
          </a:p>
          <a:p>
            <a:pPr algn="just"/>
            <a:r>
              <a:rPr lang="en-US" sz="1700" dirty="0" smtClean="0">
                <a:latin typeface="Cambria" pitchFamily="18" charset="0"/>
                <a:ea typeface="Cambria" pitchFamily="18" charset="0"/>
              </a:rPr>
              <a:t>Constituents </a:t>
            </a:r>
            <a:r>
              <a:rPr lang="en-US" sz="1700" dirty="0">
                <a:latin typeface="Cambria" pitchFamily="18" charset="0"/>
                <a:ea typeface="Cambria" pitchFamily="18" charset="0"/>
              </a:rPr>
              <a:t>have at least one dimension in the nanometer scale.</a:t>
            </a:r>
          </a:p>
          <a:p>
            <a:pPr marL="342900" indent="-342900" algn="just">
              <a:buFont typeface="Arial" pitchFamily="34" charset="0"/>
              <a:buChar char="•"/>
            </a:pPr>
            <a:endParaRPr lang="en-US" sz="1700" dirty="0">
              <a:latin typeface="Cambria" pitchFamily="18" charset="0"/>
              <a:ea typeface="Cambria" pitchFamily="18" charset="0"/>
            </a:endParaRPr>
          </a:p>
          <a:p>
            <a:pPr algn="just"/>
            <a:r>
              <a:rPr lang="en-US" sz="1700" dirty="0">
                <a:latin typeface="Cambria" pitchFamily="18" charset="0"/>
                <a:ea typeface="Cambria" pitchFamily="18" charset="0"/>
              </a:rPr>
              <a:t>– Nanoparticles (Three </a:t>
            </a:r>
            <a:r>
              <a:rPr lang="en-US" sz="1700" dirty="0" err="1">
                <a:latin typeface="Cambria" pitchFamily="18" charset="0"/>
                <a:ea typeface="Cambria" pitchFamily="18" charset="0"/>
              </a:rPr>
              <a:t>nano</a:t>
            </a:r>
            <a:r>
              <a:rPr lang="en-US" sz="1700" dirty="0">
                <a:latin typeface="Cambria" pitchFamily="18" charset="0"/>
                <a:ea typeface="Cambria" pitchFamily="18" charset="0"/>
              </a:rPr>
              <a:t>-scale dimensions)</a:t>
            </a:r>
          </a:p>
          <a:p>
            <a:pPr algn="just"/>
            <a:r>
              <a:rPr lang="en-US" sz="1700" dirty="0">
                <a:latin typeface="Cambria" pitchFamily="18" charset="0"/>
                <a:ea typeface="Cambria" pitchFamily="18" charset="0"/>
              </a:rPr>
              <a:t>– </a:t>
            </a:r>
            <a:r>
              <a:rPr lang="en-US" sz="1700" dirty="0" err="1">
                <a:latin typeface="Cambria" pitchFamily="18" charset="0"/>
                <a:ea typeface="Cambria" pitchFamily="18" charset="0"/>
              </a:rPr>
              <a:t>Nanofibers</a:t>
            </a:r>
            <a:r>
              <a:rPr lang="en-US" sz="1700" dirty="0">
                <a:latin typeface="Cambria" pitchFamily="18" charset="0"/>
                <a:ea typeface="Cambria" pitchFamily="18" charset="0"/>
              </a:rPr>
              <a:t> (Two </a:t>
            </a:r>
            <a:r>
              <a:rPr lang="en-US" sz="1700" dirty="0" err="1">
                <a:latin typeface="Cambria" pitchFamily="18" charset="0"/>
                <a:ea typeface="Cambria" pitchFamily="18" charset="0"/>
              </a:rPr>
              <a:t>nano</a:t>
            </a:r>
            <a:r>
              <a:rPr lang="en-US" sz="1700" dirty="0">
                <a:latin typeface="Cambria" pitchFamily="18" charset="0"/>
                <a:ea typeface="Cambria" pitchFamily="18" charset="0"/>
              </a:rPr>
              <a:t>-scale dimensions)</a:t>
            </a:r>
          </a:p>
          <a:p>
            <a:pPr algn="just"/>
            <a:r>
              <a:rPr lang="en-US" sz="1700" dirty="0">
                <a:latin typeface="Cambria" pitchFamily="18" charset="0"/>
                <a:ea typeface="Cambria" pitchFamily="18" charset="0"/>
              </a:rPr>
              <a:t>– </a:t>
            </a:r>
            <a:r>
              <a:rPr lang="en-US" sz="1700" dirty="0" err="1">
                <a:latin typeface="Cambria" pitchFamily="18" charset="0"/>
                <a:ea typeface="Cambria" pitchFamily="18" charset="0"/>
              </a:rPr>
              <a:t>Nanoclays</a:t>
            </a:r>
            <a:r>
              <a:rPr lang="en-US" sz="1700" dirty="0">
                <a:latin typeface="Cambria" pitchFamily="18" charset="0"/>
                <a:ea typeface="Cambria" pitchFamily="18" charset="0"/>
              </a:rPr>
              <a:t> (One </a:t>
            </a:r>
            <a:r>
              <a:rPr lang="en-US" sz="1700" dirty="0" err="1">
                <a:latin typeface="Cambria" pitchFamily="18" charset="0"/>
                <a:ea typeface="Cambria" pitchFamily="18" charset="0"/>
              </a:rPr>
              <a:t>nano</a:t>
            </a:r>
            <a:r>
              <a:rPr lang="en-US" sz="1700" dirty="0">
                <a:latin typeface="Cambria" pitchFamily="18" charset="0"/>
                <a:ea typeface="Cambria" pitchFamily="18" charset="0"/>
              </a:rPr>
              <a:t>-scale dimension)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71" y="3314700"/>
            <a:ext cx="8285732"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31840" y="10966"/>
            <a:ext cx="4612160"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-Introduction</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715732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GU DOCUMENTS\CHEMICAL AND BIOLOGICAL MATERIALS\NANOCOMPOSITES\nanomaterials _dimesiona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3350"/>
            <a:ext cx="8610600" cy="484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855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222857" y="457201"/>
            <a:ext cx="8722360" cy="646331"/>
          </a:xfrm>
          <a:prstGeom prst="rect">
            <a:avLst/>
          </a:prstGeom>
          <a:noFill/>
        </p:spPr>
        <p:txBody>
          <a:bodyPr wrap="square">
            <a:spAutoFit/>
          </a:bodyPr>
          <a:lstStyle/>
          <a:p>
            <a:pPr algn="just" fontAlgn="auto">
              <a:lnSpc>
                <a:spcPct val="150000"/>
              </a:lnSpc>
            </a:pPr>
            <a:r>
              <a:rPr lang="en-US" sz="2400" b="1" i="1" dirty="0">
                <a:latin typeface="Cambria" pitchFamily="18" charset="0"/>
                <a:ea typeface="Cambria" pitchFamily="18" charset="0"/>
              </a:rPr>
              <a:t>Why </a:t>
            </a:r>
            <a:r>
              <a:rPr lang="en-US" sz="2400" b="1" i="1" dirty="0" err="1">
                <a:latin typeface="Cambria" pitchFamily="18" charset="0"/>
                <a:ea typeface="Cambria" pitchFamily="18" charset="0"/>
              </a:rPr>
              <a:t>nanocomposites</a:t>
            </a:r>
            <a:r>
              <a:rPr lang="en-US" sz="2400" b="1" i="1" dirty="0">
                <a:latin typeface="Cambria" pitchFamily="18" charset="0"/>
                <a:ea typeface="Cambria" pitchFamily="18" charset="0"/>
              </a:rPr>
              <a:t> ? → </a:t>
            </a:r>
            <a:r>
              <a:rPr lang="en-US" sz="2400" b="1" i="1" dirty="0" err="1">
                <a:latin typeface="Cambria" pitchFamily="18" charset="0"/>
                <a:ea typeface="Cambria" pitchFamily="18" charset="0"/>
              </a:rPr>
              <a:t>Multifunctionality</a:t>
            </a:r>
            <a:endParaRPr lang="en-US" sz="2400" b="1" i="1" dirty="0">
              <a:latin typeface="Cambria" pitchFamily="18" charset="0"/>
              <a:ea typeface="Cambria" pitchFamily="18" charset="0"/>
            </a:endParaRPr>
          </a:p>
        </p:txBody>
      </p:sp>
      <p:sp>
        <p:nvSpPr>
          <p:cNvPr id="2" name="Rectangle 1"/>
          <p:cNvSpPr/>
          <p:nvPr/>
        </p:nvSpPr>
        <p:spPr>
          <a:xfrm>
            <a:off x="304799" y="1277362"/>
            <a:ext cx="8640417" cy="3416320"/>
          </a:xfrm>
          <a:prstGeom prst="rect">
            <a:avLst/>
          </a:prstGeom>
        </p:spPr>
        <p:txBody>
          <a:bodyPr wrap="square">
            <a:spAutoFit/>
          </a:bodyPr>
          <a:lstStyle/>
          <a:p>
            <a:pPr algn="just">
              <a:lnSpc>
                <a:spcPct val="150000"/>
              </a:lnSpc>
            </a:pP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can be made </a:t>
            </a:r>
            <a:r>
              <a:rPr lang="en-US" sz="1600" b="1" i="1" dirty="0" smtClean="0">
                <a:latin typeface="Cambria" pitchFamily="18" charset="0"/>
                <a:ea typeface="Cambria" pitchFamily="18" charset="0"/>
              </a:rPr>
              <a:t>with a </a:t>
            </a:r>
            <a:r>
              <a:rPr lang="en-US" sz="1600" b="1" i="1" dirty="0">
                <a:latin typeface="Cambria" pitchFamily="18" charset="0"/>
                <a:ea typeface="Cambria" pitchFamily="18" charset="0"/>
              </a:rPr>
              <a:t>variety of enhanced physical, thermal and other unique </a:t>
            </a:r>
            <a:r>
              <a:rPr lang="en-US" sz="1600" b="1" i="1" dirty="0" smtClean="0">
                <a:latin typeface="Cambria" pitchFamily="18" charset="0"/>
                <a:ea typeface="Cambria" pitchFamily="18" charset="0"/>
              </a:rPr>
              <a:t>properties</a:t>
            </a:r>
            <a:r>
              <a:rPr lang="en-US" sz="1600" dirty="0" smtClean="0">
                <a:latin typeface="Cambria" pitchFamily="18" charset="0"/>
                <a:ea typeface="Cambria" pitchFamily="18" charset="0"/>
              </a:rPr>
              <a:t>. They </a:t>
            </a:r>
            <a:r>
              <a:rPr lang="en-US" sz="1600" dirty="0">
                <a:latin typeface="Cambria" pitchFamily="18" charset="0"/>
                <a:ea typeface="Cambria" pitchFamily="18" charset="0"/>
              </a:rPr>
              <a:t>have properties that are superior to those of </a:t>
            </a:r>
            <a:r>
              <a:rPr lang="en-US" sz="1600" dirty="0" smtClean="0">
                <a:latin typeface="Cambria" pitchFamily="18" charset="0"/>
                <a:ea typeface="Cambria" pitchFamily="18" charset="0"/>
              </a:rPr>
              <a:t>conventional </a:t>
            </a:r>
            <a:r>
              <a:rPr lang="en-US" sz="1600" dirty="0" err="1" smtClean="0">
                <a:latin typeface="Cambria" pitchFamily="18" charset="0"/>
                <a:ea typeface="Cambria" pitchFamily="18" charset="0"/>
              </a:rPr>
              <a:t>microscale</a:t>
            </a:r>
            <a:r>
              <a:rPr lang="en-US" sz="1600" dirty="0" smtClean="0">
                <a:latin typeface="Cambria" pitchFamily="18" charset="0"/>
                <a:ea typeface="Cambria" pitchFamily="18" charset="0"/>
              </a:rPr>
              <a:t> </a:t>
            </a:r>
            <a:r>
              <a:rPr lang="en-US" sz="1600" dirty="0">
                <a:latin typeface="Cambria" pitchFamily="18" charset="0"/>
                <a:ea typeface="Cambria" pitchFamily="18" charset="0"/>
              </a:rPr>
              <a:t>composites, and they can be </a:t>
            </a:r>
            <a:r>
              <a:rPr lang="en-US" sz="1600" dirty="0" err="1">
                <a:latin typeface="Cambria" pitchFamily="18" charset="0"/>
                <a:ea typeface="Cambria" pitchFamily="18" charset="0"/>
              </a:rPr>
              <a:t>synthesised</a:t>
            </a:r>
            <a:r>
              <a:rPr lang="en-US" sz="1600" dirty="0">
                <a:latin typeface="Cambria" pitchFamily="18" charset="0"/>
                <a:ea typeface="Cambria" pitchFamily="18" charset="0"/>
              </a:rPr>
              <a:t> using </a:t>
            </a:r>
            <a:r>
              <a:rPr lang="en-US" sz="1600" dirty="0" smtClean="0">
                <a:latin typeface="Cambria" pitchFamily="18" charset="0"/>
                <a:ea typeface="Cambria" pitchFamily="18" charset="0"/>
              </a:rPr>
              <a:t>simple and </a:t>
            </a:r>
            <a:r>
              <a:rPr lang="en-US" sz="1600" dirty="0">
                <a:latin typeface="Cambria" pitchFamily="18" charset="0"/>
                <a:ea typeface="Cambria" pitchFamily="18" charset="0"/>
              </a:rPr>
              <a:t>inexpensive techniques. </a:t>
            </a:r>
            <a:r>
              <a:rPr lang="en-US" sz="1600" dirty="0" smtClean="0">
                <a:latin typeface="Cambria" pitchFamily="18" charset="0"/>
                <a:ea typeface="Cambria" pitchFamily="18" charset="0"/>
              </a:rPr>
              <a:t>Applications could be </a:t>
            </a:r>
            <a:r>
              <a:rPr lang="en-US" sz="1600" b="1" i="1" dirty="0" smtClean="0">
                <a:latin typeface="Cambria" pitchFamily="18" charset="0"/>
                <a:ea typeface="Cambria" pitchFamily="18" charset="0"/>
              </a:rPr>
              <a:t>as diverse as biological implant materials</a:t>
            </a:r>
            <a:r>
              <a:rPr lang="en-US" sz="1600" dirty="0">
                <a:latin typeface="Cambria" pitchFamily="18" charset="0"/>
                <a:ea typeface="Cambria" pitchFamily="18" charset="0"/>
              </a:rPr>
              <a:t>, electronic packages and automotive or aircraft components. </a:t>
            </a:r>
            <a:endParaRPr lang="en-US" sz="1600" dirty="0" smtClean="0">
              <a:latin typeface="Cambria" pitchFamily="18" charset="0"/>
              <a:ea typeface="Cambria" pitchFamily="18" charset="0"/>
            </a:endParaRPr>
          </a:p>
          <a:p>
            <a:pPr algn="just">
              <a:lnSpc>
                <a:spcPct val="150000"/>
              </a:lnSpc>
            </a:pPr>
            <a:r>
              <a:rPr lang="en-US" sz="1600" dirty="0">
                <a:latin typeface="Cambria" pitchFamily="18" charset="0"/>
                <a:ea typeface="Cambria" pitchFamily="18" charset="0"/>
              </a:rPr>
              <a:t>While industry is seeking materials to meet difficult challenges with unique properties, there is no ‘rule of mixture’ to identify how to mix multiple </a:t>
            </a:r>
            <a:r>
              <a:rPr lang="en-US" sz="1600" dirty="0" err="1">
                <a:latin typeface="Cambria" pitchFamily="18" charset="0"/>
                <a:ea typeface="Cambria" pitchFamily="18" charset="0"/>
              </a:rPr>
              <a:t>nanomaterials</a:t>
            </a:r>
            <a:r>
              <a:rPr lang="en-US" sz="1600" dirty="0">
                <a:latin typeface="Cambria" pitchFamily="18" charset="0"/>
                <a:ea typeface="Cambria" pitchFamily="18" charset="0"/>
              </a:rPr>
              <a:t> in a composite structure and to achieve all the required properties. Varieties of </a:t>
            </a:r>
            <a:r>
              <a:rPr lang="en-US" sz="1600" dirty="0" err="1">
                <a:latin typeface="Cambria" pitchFamily="18" charset="0"/>
                <a:ea typeface="Cambria" pitchFamily="18" charset="0"/>
              </a:rPr>
              <a:t>nanocomposites</a:t>
            </a:r>
            <a:r>
              <a:rPr lang="en-US" sz="1600" dirty="0">
                <a:latin typeface="Cambria" pitchFamily="18" charset="0"/>
                <a:ea typeface="Cambria" pitchFamily="18" charset="0"/>
              </a:rPr>
              <a:t> have been </a:t>
            </a:r>
            <a:r>
              <a:rPr lang="en-US" sz="1600" dirty="0" err="1">
                <a:latin typeface="Cambria" pitchFamily="18" charset="0"/>
                <a:ea typeface="Cambria" pitchFamily="18" charset="0"/>
              </a:rPr>
              <a:t>synthesised</a:t>
            </a:r>
            <a:r>
              <a:rPr lang="en-US" sz="1600" dirty="0">
                <a:latin typeface="Cambria" pitchFamily="18" charset="0"/>
                <a:ea typeface="Cambria" pitchFamily="18" charset="0"/>
              </a:rPr>
              <a:t> and </a:t>
            </a:r>
            <a:r>
              <a:rPr lang="en-US" sz="1600" dirty="0" err="1">
                <a:latin typeface="Cambria" pitchFamily="18" charset="0"/>
                <a:ea typeface="Cambria" pitchFamily="18" charset="0"/>
              </a:rPr>
              <a:t>characterised</a:t>
            </a:r>
            <a:r>
              <a:rPr lang="en-US" sz="1600" dirty="0">
                <a:latin typeface="Cambria" pitchFamily="18" charset="0"/>
                <a:ea typeface="Cambria" pitchFamily="18" charset="0"/>
              </a:rPr>
              <a:t>, and their applications have been studied</a:t>
            </a:r>
          </a:p>
        </p:txBody>
      </p:sp>
      <p:sp>
        <p:nvSpPr>
          <p:cNvPr id="6" name="TextBox 5"/>
          <p:cNvSpPr txBox="1"/>
          <p:nvPr/>
        </p:nvSpPr>
        <p:spPr>
          <a:xfrm>
            <a:off x="4894119" y="10966"/>
            <a:ext cx="4249881"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-Properties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802852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0BB9B63-3C0D-B887-8DEE-6CB2CE9085AB}"/>
              </a:ext>
            </a:extLst>
          </p:cNvPr>
          <p:cNvSpPr txBox="1"/>
          <p:nvPr/>
        </p:nvSpPr>
        <p:spPr>
          <a:xfrm>
            <a:off x="222857" y="325219"/>
            <a:ext cx="8722360" cy="646331"/>
          </a:xfrm>
          <a:prstGeom prst="rect">
            <a:avLst/>
          </a:prstGeom>
          <a:noFill/>
        </p:spPr>
        <p:txBody>
          <a:bodyPr wrap="square">
            <a:spAutoFit/>
          </a:bodyPr>
          <a:lstStyle/>
          <a:p>
            <a:pPr algn="just" fontAlgn="auto">
              <a:lnSpc>
                <a:spcPct val="150000"/>
              </a:lnSpc>
            </a:pPr>
            <a:r>
              <a:rPr lang="en-US" sz="2400" b="1" i="1" dirty="0">
                <a:latin typeface="Cambria" pitchFamily="18" charset="0"/>
                <a:ea typeface="Cambria" pitchFamily="18" charset="0"/>
              </a:rPr>
              <a:t>Why </a:t>
            </a:r>
            <a:r>
              <a:rPr lang="en-US" sz="2400" b="1" i="1" dirty="0" err="1">
                <a:latin typeface="Cambria" pitchFamily="18" charset="0"/>
                <a:ea typeface="Cambria" pitchFamily="18" charset="0"/>
              </a:rPr>
              <a:t>nanocomposites</a:t>
            </a:r>
            <a:r>
              <a:rPr lang="en-US" sz="2400" b="1" i="1" dirty="0">
                <a:latin typeface="Cambria" pitchFamily="18" charset="0"/>
                <a:ea typeface="Cambria" pitchFamily="18" charset="0"/>
              </a:rPr>
              <a:t> ? → </a:t>
            </a:r>
            <a:r>
              <a:rPr lang="en-US" sz="2400" b="1" i="1" dirty="0" err="1">
                <a:latin typeface="Cambria" pitchFamily="18" charset="0"/>
                <a:ea typeface="Cambria" pitchFamily="18" charset="0"/>
              </a:rPr>
              <a:t>Multifunctionality</a:t>
            </a:r>
            <a:endParaRPr lang="en-US" sz="2400" b="1" i="1" dirty="0">
              <a:latin typeface="Cambria" pitchFamily="18" charset="0"/>
              <a:ea typeface="Cambria" pitchFamily="18" charset="0"/>
            </a:endParaRPr>
          </a:p>
        </p:txBody>
      </p:sp>
      <p:sp>
        <p:nvSpPr>
          <p:cNvPr id="2" name="Rectangle 1"/>
          <p:cNvSpPr/>
          <p:nvPr/>
        </p:nvSpPr>
        <p:spPr>
          <a:xfrm>
            <a:off x="304799" y="753651"/>
            <a:ext cx="8640417" cy="4408899"/>
          </a:xfrm>
          <a:prstGeom prst="rect">
            <a:avLst/>
          </a:prstGeom>
        </p:spPr>
        <p:txBody>
          <a:bodyPr wrap="square">
            <a:spAutoFit/>
          </a:bodyPr>
          <a:lstStyle/>
          <a:p>
            <a:pPr marL="285750" indent="-285750" algn="just">
              <a:lnSpc>
                <a:spcPct val="150000"/>
              </a:lnSpc>
              <a:buFontTx/>
              <a:buChar char="-"/>
            </a:pPr>
            <a:r>
              <a:rPr lang="en-US" sz="1700" dirty="0" smtClean="0">
                <a:latin typeface="Cambria" pitchFamily="18" charset="0"/>
                <a:ea typeface="Cambria" pitchFamily="18" charset="0"/>
              </a:rPr>
              <a:t>Light </a:t>
            </a:r>
            <a:r>
              <a:rPr lang="en-US" sz="1700" dirty="0">
                <a:latin typeface="Cambria" pitchFamily="18" charset="0"/>
                <a:ea typeface="Cambria" pitchFamily="18" charset="0"/>
              </a:rPr>
              <a:t>transmission characteristics particle size </a:t>
            </a:r>
            <a:r>
              <a:rPr lang="en-US" sz="1700" dirty="0" smtClean="0">
                <a:latin typeface="Cambria" pitchFamily="18" charset="0"/>
                <a:ea typeface="Cambria" pitchFamily="18" charset="0"/>
              </a:rPr>
              <a:t>dependent</a:t>
            </a:r>
          </a:p>
          <a:p>
            <a:pPr marL="285750" indent="-285750" algn="just">
              <a:lnSpc>
                <a:spcPct val="150000"/>
              </a:lnSpc>
              <a:buFontTx/>
              <a:buChar char="-"/>
            </a:pPr>
            <a:r>
              <a:rPr lang="en-US" sz="1700" dirty="0">
                <a:latin typeface="Cambria" pitchFamily="18" charset="0"/>
                <a:ea typeface="Cambria" pitchFamily="18" charset="0"/>
              </a:rPr>
              <a:t>Improved mechanical properties (e.g. strength, modulus and dimensional stability);</a:t>
            </a:r>
          </a:p>
          <a:p>
            <a:pPr marL="285750" indent="-285750" algn="just">
              <a:lnSpc>
                <a:spcPct val="150000"/>
              </a:lnSpc>
              <a:buFontTx/>
              <a:buChar char="-"/>
            </a:pPr>
            <a:r>
              <a:rPr lang="en-US" sz="1700" dirty="0">
                <a:latin typeface="Cambria" pitchFamily="18" charset="0"/>
                <a:ea typeface="Cambria" pitchFamily="18" charset="0"/>
              </a:rPr>
              <a:t>Reduced permeability to gases, water and hydrocarbons;</a:t>
            </a:r>
          </a:p>
          <a:p>
            <a:pPr marL="285750" indent="-285750" algn="just">
              <a:lnSpc>
                <a:spcPct val="150000"/>
              </a:lnSpc>
              <a:buFontTx/>
              <a:buChar char="-"/>
            </a:pPr>
            <a:r>
              <a:rPr lang="en-US" sz="1700" dirty="0">
                <a:latin typeface="Cambria" pitchFamily="18" charset="0"/>
                <a:ea typeface="Cambria" pitchFamily="18" charset="0"/>
              </a:rPr>
              <a:t>Improved thermal stability and heat distortion temperature (HDT);</a:t>
            </a:r>
          </a:p>
          <a:p>
            <a:pPr marL="285750" indent="-285750" algn="just">
              <a:lnSpc>
                <a:spcPct val="150000"/>
              </a:lnSpc>
              <a:buFontTx/>
              <a:buChar char="-"/>
            </a:pPr>
            <a:r>
              <a:rPr lang="en-US" sz="1700" dirty="0">
                <a:latin typeface="Cambria" pitchFamily="18" charset="0"/>
                <a:ea typeface="Cambria" pitchFamily="18" charset="0"/>
              </a:rPr>
              <a:t>Reduced thermal expansion coefficient;</a:t>
            </a:r>
          </a:p>
          <a:p>
            <a:pPr marL="285750" indent="-285750" algn="just">
              <a:lnSpc>
                <a:spcPct val="150000"/>
              </a:lnSpc>
              <a:buFontTx/>
              <a:buChar char="-"/>
            </a:pPr>
            <a:r>
              <a:rPr lang="en-US" sz="1700" dirty="0">
                <a:latin typeface="Cambria" pitchFamily="18" charset="0"/>
                <a:ea typeface="Cambria" pitchFamily="18" charset="0"/>
              </a:rPr>
              <a:t>Enhanced flame </a:t>
            </a:r>
            <a:r>
              <a:rPr lang="en-US" sz="1700" dirty="0" err="1">
                <a:latin typeface="Cambria" pitchFamily="18" charset="0"/>
                <a:ea typeface="Cambria" pitchFamily="18" charset="0"/>
              </a:rPr>
              <a:t>retardancy</a:t>
            </a:r>
            <a:r>
              <a:rPr lang="en-US" sz="1700" dirty="0">
                <a:latin typeface="Cambria" pitchFamily="18" charset="0"/>
                <a:ea typeface="Cambria" pitchFamily="18" charset="0"/>
              </a:rPr>
              <a:t>;</a:t>
            </a:r>
          </a:p>
          <a:p>
            <a:pPr marL="285750" indent="-285750" algn="just">
              <a:lnSpc>
                <a:spcPct val="150000"/>
              </a:lnSpc>
              <a:buFontTx/>
              <a:buChar char="-"/>
            </a:pPr>
            <a:r>
              <a:rPr lang="en-US" sz="1700" dirty="0">
                <a:latin typeface="Cambria" pitchFamily="18" charset="0"/>
                <a:ea typeface="Cambria" pitchFamily="18" charset="0"/>
              </a:rPr>
              <a:t>Reduced smoke emissions;</a:t>
            </a:r>
          </a:p>
          <a:p>
            <a:pPr marL="285750" indent="-285750" algn="just">
              <a:lnSpc>
                <a:spcPct val="150000"/>
              </a:lnSpc>
              <a:buFontTx/>
              <a:buChar char="-"/>
            </a:pPr>
            <a:r>
              <a:rPr lang="en-US" sz="1700" dirty="0">
                <a:latin typeface="Cambria" pitchFamily="18" charset="0"/>
                <a:ea typeface="Cambria" pitchFamily="18" charset="0"/>
              </a:rPr>
              <a:t>Improved chemical resistance;</a:t>
            </a:r>
          </a:p>
          <a:p>
            <a:pPr marL="285750" indent="-285750" algn="just">
              <a:lnSpc>
                <a:spcPct val="150000"/>
              </a:lnSpc>
              <a:buFontTx/>
              <a:buChar char="-"/>
            </a:pPr>
            <a:r>
              <a:rPr lang="en-US" sz="1700" dirty="0">
                <a:latin typeface="Cambria" pitchFamily="18" charset="0"/>
                <a:ea typeface="Cambria" pitchFamily="18" charset="0"/>
              </a:rPr>
              <a:t>Better surface appearance;</a:t>
            </a:r>
          </a:p>
          <a:p>
            <a:pPr marL="285750" indent="-285750" algn="just">
              <a:lnSpc>
                <a:spcPct val="150000"/>
              </a:lnSpc>
              <a:buFontTx/>
              <a:buChar char="-"/>
            </a:pPr>
            <a:r>
              <a:rPr lang="en-US" sz="1700" dirty="0">
                <a:latin typeface="Cambria" pitchFamily="18" charset="0"/>
                <a:ea typeface="Cambria" pitchFamily="18" charset="0"/>
              </a:rPr>
              <a:t>Higher electrical conductivity and</a:t>
            </a:r>
          </a:p>
          <a:p>
            <a:pPr marL="285750" indent="-285750" algn="just">
              <a:lnSpc>
                <a:spcPct val="150000"/>
              </a:lnSpc>
              <a:buFontTx/>
              <a:buChar char="-"/>
            </a:pPr>
            <a:r>
              <a:rPr lang="en-US" sz="1700" dirty="0">
                <a:latin typeface="Cambria" pitchFamily="18" charset="0"/>
                <a:ea typeface="Cambria" pitchFamily="18" charset="0"/>
              </a:rPr>
              <a:t>Improved optical clarity.</a:t>
            </a:r>
          </a:p>
        </p:txBody>
      </p:sp>
      <p:sp>
        <p:nvSpPr>
          <p:cNvPr id="7" name="TextBox 6"/>
          <p:cNvSpPr txBox="1"/>
          <p:nvPr/>
        </p:nvSpPr>
        <p:spPr>
          <a:xfrm>
            <a:off x="4894119" y="10966"/>
            <a:ext cx="4249881" cy="523220"/>
          </a:xfrm>
          <a:prstGeom prst="rect">
            <a:avLst/>
          </a:prstGeom>
          <a:solidFill>
            <a:schemeClr val="accent2"/>
          </a:solidFill>
        </p:spPr>
        <p:txBody>
          <a:bodyPr wrap="none" rtlCol="0">
            <a:spAutoFit/>
          </a:bodyPr>
          <a:lstStyle/>
          <a:p>
            <a:r>
              <a:rPr lang="en-US" sz="2800" b="1" i="1" dirty="0" err="1" smtClean="0">
                <a:solidFill>
                  <a:schemeClr val="bg1"/>
                </a:solidFill>
                <a:latin typeface="Times New Roman" pitchFamily="18" charset="0"/>
                <a:cs typeface="Times New Roman" pitchFamily="18" charset="0"/>
              </a:rPr>
              <a:t>Nanocomposites</a:t>
            </a:r>
            <a:r>
              <a:rPr lang="en-US" sz="2800" b="1" i="1" dirty="0" smtClean="0">
                <a:solidFill>
                  <a:schemeClr val="bg1"/>
                </a:solidFill>
                <a:latin typeface="Times New Roman" pitchFamily="18" charset="0"/>
                <a:cs typeface="Times New Roman" pitchFamily="18" charset="0"/>
              </a:rPr>
              <a:t>-Properties</a:t>
            </a:r>
            <a:endParaRPr lang="en-US" sz="2800" b="1"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643699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4842</TotalTime>
  <Words>3542</Words>
  <Application>Microsoft Office PowerPoint</Application>
  <PresentationFormat>On-screen Show (16:9)</PresentationFormat>
  <Paragraphs>197</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Chemical and Biological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Carbohydrates and Biochemistry By: Dr. Jaya Tuteja</dc:title>
  <dc:creator>user</dc:creator>
  <cp:lastModifiedBy>My</cp:lastModifiedBy>
  <cp:revision>476</cp:revision>
  <dcterms:created xsi:type="dcterms:W3CDTF">2020-03-23T05:38:23Z</dcterms:created>
  <dcterms:modified xsi:type="dcterms:W3CDTF">2024-04-19T09:43:55Z</dcterms:modified>
</cp:coreProperties>
</file>